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307" r:id="rId2"/>
    <p:sldId id="314" r:id="rId3"/>
    <p:sldId id="261" r:id="rId4"/>
    <p:sldId id="330" r:id="rId5"/>
    <p:sldId id="329" r:id="rId6"/>
    <p:sldId id="308" r:id="rId7"/>
    <p:sldId id="263" r:id="rId8"/>
    <p:sldId id="283" r:id="rId9"/>
    <p:sldId id="294" r:id="rId10"/>
    <p:sldId id="317" r:id="rId11"/>
    <p:sldId id="293" r:id="rId12"/>
    <p:sldId id="334" r:id="rId13"/>
    <p:sldId id="309" r:id="rId14"/>
    <p:sldId id="273" r:id="rId15"/>
    <p:sldId id="310" r:id="rId16"/>
    <p:sldId id="271" r:id="rId17"/>
    <p:sldId id="274" r:id="rId18"/>
    <p:sldId id="311" r:id="rId19"/>
    <p:sldId id="264" r:id="rId20"/>
    <p:sldId id="337" r:id="rId21"/>
    <p:sldId id="319" r:id="rId22"/>
    <p:sldId id="322" r:id="rId23"/>
    <p:sldId id="268" r:id="rId24"/>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D9C4A0-CED0-4B64-A776-7AA08895122E}">
          <p14:sldIdLst>
            <p14:sldId id="307"/>
            <p14:sldId id="314"/>
            <p14:sldId id="261"/>
            <p14:sldId id="330"/>
            <p14:sldId id="329"/>
            <p14:sldId id="308"/>
            <p14:sldId id="263"/>
            <p14:sldId id="283"/>
            <p14:sldId id="294"/>
            <p14:sldId id="317"/>
            <p14:sldId id="293"/>
            <p14:sldId id="334"/>
            <p14:sldId id="309"/>
            <p14:sldId id="273"/>
            <p14:sldId id="310"/>
            <p14:sldId id="271"/>
            <p14:sldId id="274"/>
            <p14:sldId id="311"/>
            <p14:sldId id="264"/>
            <p14:sldId id="337"/>
            <p14:sldId id="319"/>
            <p14:sldId id="322"/>
            <p14:sldId id="268"/>
          </p14:sldIdLst>
        </p14:section>
        <p14:section name="Extras" id="{F6DD464A-DBFA-4F17-9FDE-FC16AD6DDA4B}">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ua Feinberg" initials="JF" lastIdx="1" clrIdx="0">
    <p:extLst>
      <p:ext uri="{19B8F6BF-5375-455C-9EA6-DF929625EA0E}">
        <p15:presenceInfo xmlns:p15="http://schemas.microsoft.com/office/powerpoint/2012/main" userId="S-1-5-21-242406511-1907976301-3528596032-3707" providerId="AD"/>
      </p:ext>
    </p:extLst>
  </p:cmAuthor>
  <p:cmAuthor id="2" name="Apoorva Mathur" initials="AM" lastIdx="1" clrIdx="1">
    <p:extLst>
      <p:ext uri="{19B8F6BF-5375-455C-9EA6-DF929625EA0E}">
        <p15:presenceInfo xmlns:p15="http://schemas.microsoft.com/office/powerpoint/2012/main" userId="S-1-5-21-242406511-1907976301-3528596032-37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1918"/>
    <a:srgbClr val="051E22"/>
    <a:srgbClr val="000000"/>
    <a:srgbClr val="223314"/>
    <a:srgbClr val="253C16"/>
    <a:srgbClr val="8B9599"/>
    <a:srgbClr val="869193"/>
    <a:srgbClr val="869296"/>
    <a:srgbClr val="102421"/>
    <a:srgbClr val="0D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24" autoAdjust="0"/>
    <p:restoredTop sz="87313" autoAdjust="0"/>
  </p:normalViewPr>
  <p:slideViewPr>
    <p:cSldViewPr snapToGrid="0">
      <p:cViewPr>
        <p:scale>
          <a:sx n="20" d="100"/>
          <a:sy n="20" d="100"/>
        </p:scale>
        <p:origin x="1104" y="107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124C85-3CD1-4553-A171-00645472A15A}"/>
              </a:ext>
            </a:extLst>
          </p:cNvPr>
          <p:cNvSpPr>
            <a:spLocks noGrp="1"/>
          </p:cNvSpPr>
          <p:nvPr>
            <p:ph type="hdr" sz="quarter"/>
          </p:nvPr>
        </p:nvSpPr>
        <p:spPr>
          <a:xfrm>
            <a:off x="4" y="1"/>
            <a:ext cx="3044719" cy="467231"/>
          </a:xfrm>
          <a:prstGeom prst="rect">
            <a:avLst/>
          </a:prstGeom>
        </p:spPr>
        <p:txBody>
          <a:bodyPr vert="horz" lIns="93348" tIns="46674" rIns="93348" bIns="46674" rtlCol="0"/>
          <a:lstStyle>
            <a:lvl1pPr algn="l">
              <a:defRPr sz="1200"/>
            </a:lvl1pPr>
          </a:lstStyle>
          <a:p>
            <a:endParaRPr lang="en-US"/>
          </a:p>
        </p:txBody>
      </p:sp>
      <p:sp>
        <p:nvSpPr>
          <p:cNvPr id="3" name="Date Placeholder 2">
            <a:extLst>
              <a:ext uri="{FF2B5EF4-FFF2-40B4-BE49-F238E27FC236}">
                <a16:creationId xmlns:a16="http://schemas.microsoft.com/office/drawing/2014/main" id="{D3A80213-B30F-41D1-BF32-97B5772636E7}"/>
              </a:ext>
            </a:extLst>
          </p:cNvPr>
          <p:cNvSpPr>
            <a:spLocks noGrp="1"/>
          </p:cNvSpPr>
          <p:nvPr>
            <p:ph type="dt" sz="quarter" idx="1"/>
          </p:nvPr>
        </p:nvSpPr>
        <p:spPr>
          <a:xfrm>
            <a:off x="3979934" y="1"/>
            <a:ext cx="3044719" cy="467231"/>
          </a:xfrm>
          <a:prstGeom prst="rect">
            <a:avLst/>
          </a:prstGeom>
        </p:spPr>
        <p:txBody>
          <a:bodyPr vert="horz" lIns="93348" tIns="46674" rIns="93348" bIns="46674" rtlCol="0"/>
          <a:lstStyle>
            <a:lvl1pPr algn="r">
              <a:defRPr sz="1200"/>
            </a:lvl1pPr>
          </a:lstStyle>
          <a:p>
            <a:fld id="{F17223B5-D922-4598-9607-57DAB9BA67E4}" type="datetime1">
              <a:rPr lang="en-US" smtClean="0"/>
              <a:t>4/30/2018</a:t>
            </a:fld>
            <a:endParaRPr lang="en-US"/>
          </a:p>
        </p:txBody>
      </p:sp>
      <p:sp>
        <p:nvSpPr>
          <p:cNvPr id="4" name="Footer Placeholder 3">
            <a:extLst>
              <a:ext uri="{FF2B5EF4-FFF2-40B4-BE49-F238E27FC236}">
                <a16:creationId xmlns:a16="http://schemas.microsoft.com/office/drawing/2014/main" id="{6982FAE4-5631-4C6E-A0DA-86D9EDC76007}"/>
              </a:ext>
            </a:extLst>
          </p:cNvPr>
          <p:cNvSpPr>
            <a:spLocks noGrp="1"/>
          </p:cNvSpPr>
          <p:nvPr>
            <p:ph type="ftr" sz="quarter" idx="2"/>
          </p:nvPr>
        </p:nvSpPr>
        <p:spPr>
          <a:xfrm>
            <a:off x="4" y="8845047"/>
            <a:ext cx="3044719" cy="467230"/>
          </a:xfrm>
          <a:prstGeom prst="rect">
            <a:avLst/>
          </a:prstGeom>
        </p:spPr>
        <p:txBody>
          <a:bodyPr vert="horz" lIns="93348" tIns="46674" rIns="93348" bIns="4667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7DD814F-97D9-4921-BA90-8CE1C436AB86}"/>
              </a:ext>
            </a:extLst>
          </p:cNvPr>
          <p:cNvSpPr>
            <a:spLocks noGrp="1"/>
          </p:cNvSpPr>
          <p:nvPr>
            <p:ph type="sldNum" sz="quarter" idx="3"/>
          </p:nvPr>
        </p:nvSpPr>
        <p:spPr>
          <a:xfrm>
            <a:off x="3979934" y="8845047"/>
            <a:ext cx="3044719" cy="467230"/>
          </a:xfrm>
          <a:prstGeom prst="rect">
            <a:avLst/>
          </a:prstGeom>
        </p:spPr>
        <p:txBody>
          <a:bodyPr vert="horz" lIns="93348" tIns="46674" rIns="93348" bIns="46674" rtlCol="0" anchor="b"/>
          <a:lstStyle>
            <a:lvl1pPr algn="r">
              <a:defRPr sz="1200"/>
            </a:lvl1pPr>
          </a:lstStyle>
          <a:p>
            <a:fld id="{E6D15679-8524-46CA-B06C-D2FAE1804752}" type="slidenum">
              <a:rPr lang="en-US" smtClean="0"/>
              <a:t>‹#›</a:t>
            </a:fld>
            <a:endParaRPr lang="en-US"/>
          </a:p>
        </p:txBody>
      </p:sp>
    </p:spTree>
    <p:extLst>
      <p:ext uri="{BB962C8B-B14F-4D97-AF65-F5344CB8AC3E}">
        <p14:creationId xmlns:p14="http://schemas.microsoft.com/office/powerpoint/2010/main" val="218327512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044719" cy="467231"/>
          </a:xfrm>
          <a:prstGeom prst="rect">
            <a:avLst/>
          </a:prstGeom>
        </p:spPr>
        <p:txBody>
          <a:bodyPr vert="horz" lIns="93348" tIns="46674" rIns="93348" bIns="46674" rtlCol="0"/>
          <a:lstStyle>
            <a:lvl1pPr algn="l">
              <a:defRPr sz="1200"/>
            </a:lvl1pPr>
          </a:lstStyle>
          <a:p>
            <a:endParaRPr lang="en-US"/>
          </a:p>
        </p:txBody>
      </p:sp>
      <p:sp>
        <p:nvSpPr>
          <p:cNvPr id="3" name="Date Placeholder 2"/>
          <p:cNvSpPr>
            <a:spLocks noGrp="1"/>
          </p:cNvSpPr>
          <p:nvPr>
            <p:ph type="dt" idx="1"/>
          </p:nvPr>
        </p:nvSpPr>
        <p:spPr>
          <a:xfrm>
            <a:off x="3979934" y="1"/>
            <a:ext cx="3044719" cy="467231"/>
          </a:xfrm>
          <a:prstGeom prst="rect">
            <a:avLst/>
          </a:prstGeom>
        </p:spPr>
        <p:txBody>
          <a:bodyPr vert="horz" lIns="93348" tIns="46674" rIns="93348" bIns="46674" rtlCol="0"/>
          <a:lstStyle>
            <a:lvl1pPr algn="r">
              <a:defRPr sz="1200"/>
            </a:lvl1pPr>
          </a:lstStyle>
          <a:p>
            <a:fld id="{04AD7E58-256E-40C9-ABBA-7AB28372704A}" type="datetime1">
              <a:rPr lang="en-US" smtClean="0"/>
              <a:t>4/30/2018</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48" tIns="46674" rIns="93348" bIns="46674" rtlCol="0" anchor="ctr"/>
          <a:lstStyle/>
          <a:p>
            <a:endParaRPr lang="en-US"/>
          </a:p>
        </p:txBody>
      </p:sp>
      <p:sp>
        <p:nvSpPr>
          <p:cNvPr id="5" name="Notes Placeholder 4"/>
          <p:cNvSpPr>
            <a:spLocks noGrp="1"/>
          </p:cNvSpPr>
          <p:nvPr>
            <p:ph type="body" sz="quarter" idx="3"/>
          </p:nvPr>
        </p:nvSpPr>
        <p:spPr>
          <a:xfrm>
            <a:off x="702628" y="4481533"/>
            <a:ext cx="5621020" cy="3666709"/>
          </a:xfrm>
          <a:prstGeom prst="rect">
            <a:avLst/>
          </a:prstGeom>
        </p:spPr>
        <p:txBody>
          <a:bodyPr vert="horz" lIns="93348" tIns="46674" rIns="93348" bIns="4667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45047"/>
            <a:ext cx="3044719" cy="467230"/>
          </a:xfrm>
          <a:prstGeom prst="rect">
            <a:avLst/>
          </a:prstGeom>
        </p:spPr>
        <p:txBody>
          <a:bodyPr vert="horz" lIns="93348" tIns="46674" rIns="93348" bIns="46674" rtlCol="0" anchor="b"/>
          <a:lstStyle>
            <a:lvl1pPr algn="l">
              <a:defRPr sz="1200"/>
            </a:lvl1pPr>
          </a:lstStyle>
          <a:p>
            <a:endParaRPr lang="en-US"/>
          </a:p>
        </p:txBody>
      </p:sp>
      <p:sp>
        <p:nvSpPr>
          <p:cNvPr id="7" name="Slide Number Placeholder 6"/>
          <p:cNvSpPr>
            <a:spLocks noGrp="1"/>
          </p:cNvSpPr>
          <p:nvPr>
            <p:ph type="sldNum" sz="quarter" idx="5"/>
          </p:nvPr>
        </p:nvSpPr>
        <p:spPr>
          <a:xfrm>
            <a:off x="3979934" y="8845047"/>
            <a:ext cx="3044719" cy="467230"/>
          </a:xfrm>
          <a:prstGeom prst="rect">
            <a:avLst/>
          </a:prstGeom>
        </p:spPr>
        <p:txBody>
          <a:bodyPr vert="horz" lIns="93348" tIns="46674" rIns="93348" bIns="46674" rtlCol="0" anchor="b"/>
          <a:lstStyle>
            <a:lvl1pPr algn="r">
              <a:defRPr sz="1200"/>
            </a:lvl1pPr>
          </a:lstStyle>
          <a:p>
            <a:fld id="{CCF8979A-A765-40F0-B22A-27B48E88CD24}" type="slidenum">
              <a:rPr lang="en-US" smtClean="0"/>
              <a:t>‹#›</a:t>
            </a:fld>
            <a:endParaRPr lang="en-US"/>
          </a:p>
        </p:txBody>
      </p:sp>
    </p:spTree>
    <p:extLst>
      <p:ext uri="{BB962C8B-B14F-4D97-AF65-F5344CB8AC3E}">
        <p14:creationId xmlns:p14="http://schemas.microsoft.com/office/powerpoint/2010/main" val="337102245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https://commons.wikimedia.org/wiki/File:Inwood_Hill_Park,_West_214th_Street_entrance.jpg</a:t>
            </a:r>
          </a:p>
        </p:txBody>
      </p:sp>
    </p:spTree>
    <p:extLst>
      <p:ext uri="{BB962C8B-B14F-4D97-AF65-F5344CB8AC3E}">
        <p14:creationId xmlns:p14="http://schemas.microsoft.com/office/powerpoint/2010/main" val="2441032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https://bronxriversankofa.files.wordpress.com/2014/04/community-1.jpg</a:t>
            </a:r>
          </a:p>
          <a:p>
            <a:r>
              <a:rPr lang="en-US" dirty="0"/>
              <a:t>https://www.heyridge.com/2015/08/the-rarely-told-story-of-the-real-bay-ridge-natives/</a:t>
            </a:r>
          </a:p>
          <a:p>
            <a:r>
              <a:rPr lang="en-US" dirty="0"/>
              <a:t>https://en.wikipedia.org/wiki/Lenape#/media/File:Lapowinsa01.jpg</a:t>
            </a:r>
          </a:p>
          <a:p>
            <a:r>
              <a:rPr lang="en-US" dirty="0"/>
              <a:t>https://welikia.org/science/recreating-mannahatta/</a:t>
            </a:r>
          </a:p>
          <a:p>
            <a:r>
              <a:rPr lang="en-US" dirty="0"/>
              <a:t>https://www.riverkeeper.org/hudson-river/hudson-river-journey/the-first-people-of-the-river/</a:t>
            </a:r>
          </a:p>
          <a:p>
            <a:pPr defTabSz="619556" eaLnBrk="0" fontAlgn="base" hangingPunct="0">
              <a:spcBef>
                <a:spcPct val="0"/>
              </a:spcBef>
              <a:spcAft>
                <a:spcPct val="0"/>
              </a:spcAft>
            </a:pPr>
            <a:endParaRPr lang="en-US" altLang="en-US" dirty="0">
              <a:solidFill>
                <a:srgbClr val="333333"/>
              </a:solidFill>
              <a:latin typeface="Arial" panose="020B0604020202020204" pitchFamily="34" charset="0"/>
              <a:cs typeface="Arial" panose="020B0604020202020204" pitchFamily="34" charset="0"/>
            </a:endParaRPr>
          </a:p>
          <a:p>
            <a:pPr defTabSz="619556" eaLnBrk="0" fontAlgn="base" hangingPunct="0">
              <a:spcBef>
                <a:spcPct val="0"/>
              </a:spcBef>
              <a:spcAft>
                <a:spcPct val="0"/>
              </a:spcAft>
            </a:pPr>
            <a:br>
              <a:rPr lang="en-US" altLang="en-US" dirty="0">
                <a:solidFill>
                  <a:srgbClr val="222222"/>
                </a:solidFill>
                <a:latin typeface="Arial" panose="020B0604020202020204" pitchFamily="34" charset="0"/>
                <a:cs typeface="Arial" panose="020B0604020202020204" pitchFamily="34" charset="0"/>
              </a:rPr>
            </a:br>
            <a:endParaRPr lang="en-US" altLang="en-US" dirty="0">
              <a:solidFill>
                <a:srgbClr val="222222"/>
              </a:solidFill>
              <a:latin typeface="Arial" panose="020B0604020202020204" pitchFamily="34" charset="0"/>
              <a:cs typeface="Arial" panose="020B060402020202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3641626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https://habitatthegame.files.wordpress.com/2014/05/spuytenduyvil_split.jpg</a:t>
            </a:r>
          </a:p>
        </p:txBody>
      </p:sp>
    </p:spTree>
    <p:extLst>
      <p:ext uri="{BB962C8B-B14F-4D97-AF65-F5344CB8AC3E}">
        <p14:creationId xmlns:p14="http://schemas.microsoft.com/office/powerpoint/2010/main" val="109327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https://habitatthegame.files.wordpress.com/2014/05/spuytenduyvil_split.jpg</a:t>
            </a:r>
          </a:p>
        </p:txBody>
      </p:sp>
      <p:sp>
        <p:nvSpPr>
          <p:cNvPr id="4" name="Slide Number Placeholder 3"/>
          <p:cNvSpPr>
            <a:spLocks noGrp="1"/>
          </p:cNvSpPr>
          <p:nvPr>
            <p:ph type="sldNum" sz="quarter" idx="10"/>
          </p:nvPr>
        </p:nvSpPr>
        <p:spPr/>
        <p:txBody>
          <a:bodyPr/>
          <a:lstStyle/>
          <a:p>
            <a:fld id="{CCF8979A-A765-40F0-B22A-27B48E88CD24}" type="slidenum">
              <a:rPr lang="en-US" smtClean="0"/>
              <a:t>12</a:t>
            </a:fld>
            <a:endParaRPr lang="en-US"/>
          </a:p>
        </p:txBody>
      </p:sp>
    </p:spTree>
    <p:extLst>
      <p:ext uri="{BB962C8B-B14F-4D97-AF65-F5344CB8AC3E}">
        <p14:creationId xmlns:p14="http://schemas.microsoft.com/office/powerpoint/2010/main" val="223055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https://www.pinterest.com/pin/322570392036952776</a:t>
            </a:r>
          </a:p>
          <a:p>
            <a:r>
              <a:rPr lang="en-US" dirty="0"/>
              <a:t>https://welikia.org/download/curriculum/</a:t>
            </a:r>
          </a:p>
          <a:p>
            <a:pPr defTabSz="914280">
              <a:defRPr/>
            </a:pPr>
            <a:r>
              <a:rPr lang="en-US" dirty="0"/>
              <a:t>https://commons.wikimedia.org/wiki/File:Shorakkopoch_Rock.jpg</a:t>
            </a:r>
          </a:p>
        </p:txBody>
      </p:sp>
    </p:spTree>
    <p:extLst>
      <p:ext uri="{BB962C8B-B14F-4D97-AF65-F5344CB8AC3E}">
        <p14:creationId xmlns:p14="http://schemas.microsoft.com/office/powerpoint/2010/main" val="2891096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http://www.thirteen.org/dutchny/interactives/manhattan-island/</a:t>
            </a:r>
          </a:p>
        </p:txBody>
      </p:sp>
    </p:spTree>
    <p:extLst>
      <p:ext uri="{BB962C8B-B14F-4D97-AF65-F5344CB8AC3E}">
        <p14:creationId xmlns:p14="http://schemas.microsoft.com/office/powerpoint/2010/main" val="1155440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Mr. </a:t>
            </a:r>
            <a:r>
              <a:rPr lang="en-US" dirty="0" err="1"/>
              <a:t>Davids</a:t>
            </a:r>
            <a:r>
              <a:rPr lang="en-US" dirty="0"/>
              <a:t> said the Lenape did not believe in the ownership of land, and Mr. Baker added: “The land being living, it’s not something that can be owned or possessed or contained. It’s not an object.” Land ownership, as Mr. Burrows and Mr. Wallace wrote, “was a European conception, and whatever transpired in 1626 was almost certainly understood by the local side in a profoundly different way.”</a:t>
            </a:r>
          </a:p>
        </p:txBody>
      </p:sp>
    </p:spTree>
    <p:extLst>
      <p:ext uri="{BB962C8B-B14F-4D97-AF65-F5344CB8AC3E}">
        <p14:creationId xmlns:p14="http://schemas.microsoft.com/office/powerpoint/2010/main" val="2780860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http://www.boweryboyshistory.com/2016/06/sad-tale-lenape-original-native-new-yorkers.html</a:t>
            </a:r>
          </a:p>
          <a:p>
            <a:r>
              <a:rPr lang="en-US" dirty="0"/>
              <a:t>https://www.theglobeandmail.com/arts/books-and-media/mannahatta-a-natural-history-of-new-york-city/article786526/#c-image-5</a:t>
            </a:r>
          </a:p>
        </p:txBody>
      </p:sp>
    </p:spTree>
    <p:extLst>
      <p:ext uri="{BB962C8B-B14F-4D97-AF65-F5344CB8AC3E}">
        <p14:creationId xmlns:p14="http://schemas.microsoft.com/office/powerpoint/2010/main" val="1046014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https://bsumaps.blogspot.com/2013/11/ball-state-university-immersive.html?m=0</a:t>
            </a:r>
          </a:p>
        </p:txBody>
      </p:sp>
    </p:spTree>
    <p:extLst>
      <p:ext uri="{BB962C8B-B14F-4D97-AF65-F5344CB8AC3E}">
        <p14:creationId xmlns:p14="http://schemas.microsoft.com/office/powerpoint/2010/main" val="4076763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https://commons.wikimedia.org/wiki/File:Pothole_Inwood_Hill.jpg</a:t>
            </a:r>
          </a:p>
        </p:txBody>
      </p:sp>
    </p:spTree>
    <p:extLst>
      <p:ext uri="{BB962C8B-B14F-4D97-AF65-F5344CB8AC3E}">
        <p14:creationId xmlns:p14="http://schemas.microsoft.com/office/powerpoint/2010/main" val="3629900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s.google.com/books?id=iURDAgAAQBAJ&amp;pg=PT143&amp;lpg=PT143&amp;dq=William+Calver+midden&amp;source=bl&amp;ots=r3ZuD0HLAg&amp;sig=Nv2jynkQeZp9f5qUM4UpOO4PuEk&amp;hl=en&amp;sa=X&amp;ved=0ahUKEwiOvPrKma3XAhVHbSYKHdZzAn0Q6AEIUTAJ#v=onepage&amp;q=William%20Calver%20midden&amp;f=false</a:t>
            </a:r>
          </a:p>
          <a:p>
            <a:endParaRPr lang="en-US" dirty="0"/>
          </a:p>
          <a:p>
            <a:r>
              <a:rPr lang="en-US" dirty="0"/>
              <a:t>http://myinwood.net/william-louis-calver-an-archaeologist-and-historical-celebrity/</a:t>
            </a:r>
          </a:p>
          <a:p>
            <a:endParaRPr lang="en-US" dirty="0"/>
          </a:p>
          <a:p>
            <a:pPr defTabSz="914280">
              <a:defRPr/>
            </a:pPr>
            <a:r>
              <a:rPr lang="en-US" dirty="0"/>
              <a:t>http://digitalarchives.queenslibrary.org/browse/ralph-solecki-excavating-inwood-hill-park</a:t>
            </a:r>
          </a:p>
          <a:p>
            <a:pPr defTabSz="914280">
              <a:defRPr/>
            </a:pPr>
            <a:endParaRPr lang="en-US" dirty="0"/>
          </a:p>
          <a:p>
            <a:pPr defTabSz="914280">
              <a:defRPr/>
            </a:pPr>
            <a:r>
              <a:rPr lang="en-US" dirty="0"/>
              <a:t>http://myinwood.net/animals-of-old-inwood/</a:t>
            </a:r>
          </a:p>
          <a:p>
            <a:endParaRPr lang="en-US" dirty="0"/>
          </a:p>
        </p:txBody>
      </p:sp>
    </p:spTree>
    <p:extLst>
      <p:ext uri="{BB962C8B-B14F-4D97-AF65-F5344CB8AC3E}">
        <p14:creationId xmlns:p14="http://schemas.microsoft.com/office/powerpoint/2010/main" val="12927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https://commons.wikimedia.org/wiki/File:Pothole_Inwood_Hill.jpg</a:t>
            </a:r>
          </a:p>
          <a:p>
            <a:r>
              <a:rPr lang="en-US" dirty="0"/>
              <a:t>https://welikia.org/wp-content/uploads/_jlm4286-beaver.jpg</a:t>
            </a:r>
          </a:p>
          <a:p>
            <a:r>
              <a:rPr lang="en-US" dirty="0"/>
              <a:t>https://www.flickr.com/photos/kpaulus/5799715281</a:t>
            </a:r>
          </a:p>
          <a:p>
            <a:r>
              <a:rPr lang="en-US" dirty="0"/>
              <a:t>http://citylore-senseandthecity.blogspot.com/2012/08/touch-inwood-hill-park-caves.html</a:t>
            </a:r>
          </a:p>
        </p:txBody>
      </p:sp>
    </p:spTree>
    <p:extLst>
      <p:ext uri="{BB962C8B-B14F-4D97-AF65-F5344CB8AC3E}">
        <p14:creationId xmlns:p14="http://schemas.microsoft.com/office/powerpoint/2010/main" val="3988231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4093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https://steinhardt.nyu.edu/scmsAdmin/media/users/xr1/Language_n_Cultural_Awareness/NativeAmericanCultureLanguageNY2-27-13.pdf</a:t>
            </a:r>
          </a:p>
        </p:txBody>
      </p:sp>
      <p:sp>
        <p:nvSpPr>
          <p:cNvPr id="4" name="Slide Number Placeholder 3"/>
          <p:cNvSpPr>
            <a:spLocks noGrp="1"/>
          </p:cNvSpPr>
          <p:nvPr>
            <p:ph type="sldNum" sz="quarter" idx="10"/>
          </p:nvPr>
        </p:nvSpPr>
        <p:spPr/>
        <p:txBody>
          <a:bodyPr/>
          <a:lstStyle/>
          <a:p>
            <a:fld id="{CCF8979A-A765-40F0-B22A-27B48E88CD24}" type="slidenum">
              <a:rPr lang="en-US" smtClean="0"/>
              <a:t>21</a:t>
            </a:fld>
            <a:endParaRPr lang="en-US"/>
          </a:p>
        </p:txBody>
      </p:sp>
    </p:spTree>
    <p:extLst>
      <p:ext uri="{BB962C8B-B14F-4D97-AF65-F5344CB8AC3E}">
        <p14:creationId xmlns:p14="http://schemas.microsoft.com/office/powerpoint/2010/main" val="3159828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https://aich.org/</a:t>
            </a:r>
          </a:p>
        </p:txBody>
      </p:sp>
    </p:spTree>
    <p:extLst>
      <p:ext uri="{BB962C8B-B14F-4D97-AF65-F5344CB8AC3E}">
        <p14:creationId xmlns:p14="http://schemas.microsoft.com/office/powerpoint/2010/main" val="2267736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https://habitatthegame.files.wordpress.com/2014/05/spuytenduyvil_split.jpg</a:t>
            </a:r>
          </a:p>
        </p:txBody>
      </p:sp>
    </p:spTree>
    <p:extLst>
      <p:ext uri="{BB962C8B-B14F-4D97-AF65-F5344CB8AC3E}">
        <p14:creationId xmlns:p14="http://schemas.microsoft.com/office/powerpoint/2010/main" val="268347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https://welikia.org/wp-content/uploads/_jlm4286-beaver.jpg</a:t>
            </a:r>
          </a:p>
          <a:p>
            <a:r>
              <a:rPr lang="en-US" dirty="0"/>
              <a:t>https://commons.wikimedia.org/wiki/File:Edward_Moran_-_Henrik_Hudson_entering_New_York_Harbor,_September_11,_1609_-_Google_Art_Project.jpg</a:t>
            </a:r>
          </a:p>
        </p:txBody>
      </p:sp>
    </p:spTree>
    <p:extLst>
      <p:ext uri="{BB962C8B-B14F-4D97-AF65-F5344CB8AC3E}">
        <p14:creationId xmlns:p14="http://schemas.microsoft.com/office/powerpoint/2010/main" val="189607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2a16ff5-a-62cb3a1a-s-sites.googlegroups.com/site/mrssmithsfavoritesites/all-things-native-american/American%20Indians-%20Western%20Hemisphere.gif?attachauth=ANoY7cqrj1uORXyHpwawPJsdO_D1z9u3FqayacYMYL2fNamV3ZogxAxchuc6BW6dp4qayHGSzmgL35DqCAo2bfOPllRcH_3Ksm0c1in-Fwq5HRp_RRliCew2bQP44YVIny01xiYLm3xNsflgxmZqvIl_s7t3SvOp9yynFTwv2irWKAtGWTqLxCY0FS64pxjL9dzbgnwI-Q9DZ1Ah-A4vrqUEtvOPaLsWNR86NXEp3GJBT1s1jlXdbtlugnMRIZvdGi6e3QQdUoYt44tNC0TEaKUQ4HVsfWCNRdwlyfirfvv1n4N74YxUUP8%3D&amp;attredirects=0</a:t>
            </a:r>
          </a:p>
        </p:txBody>
      </p:sp>
    </p:spTree>
    <p:extLst>
      <p:ext uri="{BB962C8B-B14F-4D97-AF65-F5344CB8AC3E}">
        <p14:creationId xmlns:p14="http://schemas.microsoft.com/office/powerpoint/2010/main" val="383848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https://bronxriversankofa.files.wordpress.com/2014/04/community-1.jpg</a:t>
            </a:r>
          </a:p>
          <a:p>
            <a:r>
              <a:rPr lang="en-US" dirty="0"/>
              <a:t>https://www.heyridge.com/2015/08/the-rarely-told-story-of-the-real-bay-ridge-natives/</a:t>
            </a:r>
          </a:p>
          <a:p>
            <a:r>
              <a:rPr lang="en-US" dirty="0"/>
              <a:t>https://en.wikipedia.org/wiki/Lenape#/media/File:Lapowinsa01.jpg</a:t>
            </a:r>
          </a:p>
          <a:p>
            <a:r>
              <a:rPr lang="en-US" dirty="0"/>
              <a:t>https://welikia.org/science/recreating-mannahatta/</a:t>
            </a:r>
          </a:p>
          <a:p>
            <a:r>
              <a:rPr lang="en-US" dirty="0"/>
              <a:t>https://www.riverkeeper.org/hudson-river/hudson-river-journey/the-first-people-of-the-river/</a:t>
            </a:r>
          </a:p>
          <a:p>
            <a:endParaRPr lang="en-US" dirty="0"/>
          </a:p>
          <a:p>
            <a:endParaRPr lang="en-US" dirty="0"/>
          </a:p>
          <a:p>
            <a:endParaRPr lang="en-US" dirty="0"/>
          </a:p>
        </p:txBody>
      </p:sp>
    </p:spTree>
    <p:extLst>
      <p:ext uri="{BB962C8B-B14F-4D97-AF65-F5344CB8AC3E}">
        <p14:creationId xmlns:p14="http://schemas.microsoft.com/office/powerpoint/2010/main" val="3316568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https://www.emaze.com/@ALZWCIQR/European-Exploration</a:t>
            </a:r>
          </a:p>
          <a:p>
            <a:endParaRPr lang="en-US" dirty="0"/>
          </a:p>
        </p:txBody>
      </p:sp>
    </p:spTree>
    <p:extLst>
      <p:ext uri="{BB962C8B-B14F-4D97-AF65-F5344CB8AC3E}">
        <p14:creationId xmlns:p14="http://schemas.microsoft.com/office/powerpoint/2010/main" val="574392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https://www.gilderlehrman.org/sites/default/files/content-images/08878.0003.det__0.jpg</a:t>
            </a:r>
          </a:p>
          <a:p>
            <a:endParaRPr lang="en-US" dirty="0"/>
          </a:p>
          <a:p>
            <a:r>
              <a:rPr lang="en-US" dirty="0"/>
              <a:t>https://www.riverkeeper.org/hudson-river/history/</a:t>
            </a:r>
          </a:p>
        </p:txBody>
      </p:sp>
    </p:spTree>
    <p:extLst>
      <p:ext uri="{BB962C8B-B14F-4D97-AF65-F5344CB8AC3E}">
        <p14:creationId xmlns:p14="http://schemas.microsoft.com/office/powerpoint/2010/main" val="3329249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http://www.outdoorfest.com/community/2017/best-trails-by-borough-nyc</a:t>
            </a:r>
          </a:p>
          <a:p>
            <a:r>
              <a:rPr lang="en-US" dirty="0"/>
              <a:t>3 different trails</a:t>
            </a:r>
          </a:p>
          <a:p>
            <a:r>
              <a:rPr lang="en-US" dirty="0"/>
              <a:t>Learn and come back to teach rest of the class</a:t>
            </a:r>
          </a:p>
          <a:p>
            <a:endParaRPr lang="en-US" dirty="0"/>
          </a:p>
        </p:txBody>
      </p:sp>
    </p:spTree>
    <p:extLst>
      <p:ext uri="{BB962C8B-B14F-4D97-AF65-F5344CB8AC3E}">
        <p14:creationId xmlns:p14="http://schemas.microsoft.com/office/powerpoint/2010/main" val="4293165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https://www.pinterest.com/pin/322570392036952776</a:t>
            </a:r>
          </a:p>
        </p:txBody>
      </p:sp>
    </p:spTree>
    <p:extLst>
      <p:ext uri="{BB962C8B-B14F-4D97-AF65-F5344CB8AC3E}">
        <p14:creationId xmlns:p14="http://schemas.microsoft.com/office/powerpoint/2010/main" val="105869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3F43-CF73-4092-853A-66C021E67D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C2AE9C-0C9A-412E-A4C2-1E954D33B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026307-1184-4709-8ACF-950D5C4BB4F7}"/>
              </a:ext>
            </a:extLst>
          </p:cNvPr>
          <p:cNvSpPr>
            <a:spLocks noGrp="1"/>
          </p:cNvSpPr>
          <p:nvPr>
            <p:ph type="dt" sz="half" idx="10"/>
          </p:nvPr>
        </p:nvSpPr>
        <p:spPr/>
        <p:txBody>
          <a:bodyPr/>
          <a:lstStyle/>
          <a:p>
            <a:fld id="{59B3F099-5149-4C8D-9B3B-7E0EC6775AF6}" type="datetime1">
              <a:rPr lang="en-US" smtClean="0"/>
              <a:t>4/30/2018</a:t>
            </a:fld>
            <a:endParaRPr lang="en-US"/>
          </a:p>
        </p:txBody>
      </p:sp>
      <p:sp>
        <p:nvSpPr>
          <p:cNvPr id="5" name="Footer Placeholder 4">
            <a:extLst>
              <a:ext uri="{FF2B5EF4-FFF2-40B4-BE49-F238E27FC236}">
                <a16:creationId xmlns:a16="http://schemas.microsoft.com/office/drawing/2014/main" id="{FA92649F-0E1E-4460-9B22-8B04122D2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E1FFD-AC0B-424E-B3DE-12D94D971447}"/>
              </a:ext>
            </a:extLst>
          </p:cNvPr>
          <p:cNvSpPr>
            <a:spLocks noGrp="1"/>
          </p:cNvSpPr>
          <p:nvPr>
            <p:ph type="sldNum" sz="quarter" idx="12"/>
          </p:nvPr>
        </p:nvSpPr>
        <p:spPr/>
        <p:txBody>
          <a:bodyPr/>
          <a:lstStyle/>
          <a:p>
            <a:fld id="{1523EED7-D153-4CCA-84D3-F88CBE1AA4A7}" type="slidenum">
              <a:rPr lang="en-US" smtClean="0"/>
              <a:t>‹#›</a:t>
            </a:fld>
            <a:endParaRPr lang="en-US"/>
          </a:p>
        </p:txBody>
      </p:sp>
    </p:spTree>
    <p:extLst>
      <p:ext uri="{BB962C8B-B14F-4D97-AF65-F5344CB8AC3E}">
        <p14:creationId xmlns:p14="http://schemas.microsoft.com/office/powerpoint/2010/main" val="37054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E274-BD17-4697-BFB4-120345FE6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030181-9525-4A77-9DC6-EEE01F0FF5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FB610-E795-40D9-BBD8-B0FD596ADDD2}"/>
              </a:ext>
            </a:extLst>
          </p:cNvPr>
          <p:cNvSpPr>
            <a:spLocks noGrp="1"/>
          </p:cNvSpPr>
          <p:nvPr>
            <p:ph type="dt" sz="half" idx="10"/>
          </p:nvPr>
        </p:nvSpPr>
        <p:spPr/>
        <p:txBody>
          <a:bodyPr/>
          <a:lstStyle/>
          <a:p>
            <a:fld id="{71FEAC5C-731B-4409-80A5-D875A9610AEC}" type="datetime1">
              <a:rPr lang="en-US" smtClean="0"/>
              <a:t>4/30/2018</a:t>
            </a:fld>
            <a:endParaRPr lang="en-US"/>
          </a:p>
        </p:txBody>
      </p:sp>
      <p:sp>
        <p:nvSpPr>
          <p:cNvPr id="5" name="Footer Placeholder 4">
            <a:extLst>
              <a:ext uri="{FF2B5EF4-FFF2-40B4-BE49-F238E27FC236}">
                <a16:creationId xmlns:a16="http://schemas.microsoft.com/office/drawing/2014/main" id="{F05E5D19-A694-40E5-933A-A17380E59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767C0-A4D6-490F-8740-A3CFE17CBEF4}"/>
              </a:ext>
            </a:extLst>
          </p:cNvPr>
          <p:cNvSpPr>
            <a:spLocks noGrp="1"/>
          </p:cNvSpPr>
          <p:nvPr>
            <p:ph type="sldNum" sz="quarter" idx="12"/>
          </p:nvPr>
        </p:nvSpPr>
        <p:spPr/>
        <p:txBody>
          <a:bodyPr/>
          <a:lstStyle/>
          <a:p>
            <a:fld id="{1523EED7-D153-4CCA-84D3-F88CBE1AA4A7}" type="slidenum">
              <a:rPr lang="en-US" smtClean="0"/>
              <a:t>‹#›</a:t>
            </a:fld>
            <a:endParaRPr lang="en-US"/>
          </a:p>
        </p:txBody>
      </p:sp>
    </p:spTree>
    <p:extLst>
      <p:ext uri="{BB962C8B-B14F-4D97-AF65-F5344CB8AC3E}">
        <p14:creationId xmlns:p14="http://schemas.microsoft.com/office/powerpoint/2010/main" val="448575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9A2BCC-8663-47EB-9BF2-FF5E4D2C7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213F37-39B7-4A37-9674-D750DFB0D66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71BBC-D693-4252-9D4F-671B449C4917}"/>
              </a:ext>
            </a:extLst>
          </p:cNvPr>
          <p:cNvSpPr>
            <a:spLocks noGrp="1"/>
          </p:cNvSpPr>
          <p:nvPr>
            <p:ph type="dt" sz="half" idx="10"/>
          </p:nvPr>
        </p:nvSpPr>
        <p:spPr/>
        <p:txBody>
          <a:bodyPr/>
          <a:lstStyle/>
          <a:p>
            <a:fld id="{ED319C5B-6DC3-429A-8F80-F07699AD4347}" type="datetime1">
              <a:rPr lang="en-US" smtClean="0"/>
              <a:t>4/30/2018</a:t>
            </a:fld>
            <a:endParaRPr lang="en-US"/>
          </a:p>
        </p:txBody>
      </p:sp>
      <p:sp>
        <p:nvSpPr>
          <p:cNvPr id="5" name="Footer Placeholder 4">
            <a:extLst>
              <a:ext uri="{FF2B5EF4-FFF2-40B4-BE49-F238E27FC236}">
                <a16:creationId xmlns:a16="http://schemas.microsoft.com/office/drawing/2014/main" id="{BF758A26-DA43-4F95-AEE7-1E73F01E0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C2385-D924-4AAA-AF37-BA35EC035505}"/>
              </a:ext>
            </a:extLst>
          </p:cNvPr>
          <p:cNvSpPr>
            <a:spLocks noGrp="1"/>
          </p:cNvSpPr>
          <p:nvPr>
            <p:ph type="sldNum" sz="quarter" idx="12"/>
          </p:nvPr>
        </p:nvSpPr>
        <p:spPr/>
        <p:txBody>
          <a:bodyPr/>
          <a:lstStyle/>
          <a:p>
            <a:fld id="{1523EED7-D153-4CCA-84D3-F88CBE1AA4A7}" type="slidenum">
              <a:rPr lang="en-US" smtClean="0"/>
              <a:t>‹#›</a:t>
            </a:fld>
            <a:endParaRPr lang="en-US"/>
          </a:p>
        </p:txBody>
      </p:sp>
    </p:spTree>
    <p:extLst>
      <p:ext uri="{BB962C8B-B14F-4D97-AF65-F5344CB8AC3E}">
        <p14:creationId xmlns:p14="http://schemas.microsoft.com/office/powerpoint/2010/main" val="2557224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535F6-BF78-4AFC-9305-7829C292F6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39177B-3C96-4E76-8BC7-D4BC2C7A1D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AADD9-1B0E-4345-BB45-0E383225102F}"/>
              </a:ext>
            </a:extLst>
          </p:cNvPr>
          <p:cNvSpPr>
            <a:spLocks noGrp="1"/>
          </p:cNvSpPr>
          <p:nvPr>
            <p:ph type="dt" sz="half" idx="10"/>
          </p:nvPr>
        </p:nvSpPr>
        <p:spPr/>
        <p:txBody>
          <a:bodyPr/>
          <a:lstStyle/>
          <a:p>
            <a:fld id="{38C93941-0F3D-41DC-B891-A75C79F0A49D}" type="datetime1">
              <a:rPr lang="en-US" smtClean="0"/>
              <a:t>4/30/2018</a:t>
            </a:fld>
            <a:endParaRPr lang="en-US"/>
          </a:p>
        </p:txBody>
      </p:sp>
      <p:sp>
        <p:nvSpPr>
          <p:cNvPr id="5" name="Footer Placeholder 4">
            <a:extLst>
              <a:ext uri="{FF2B5EF4-FFF2-40B4-BE49-F238E27FC236}">
                <a16:creationId xmlns:a16="http://schemas.microsoft.com/office/drawing/2014/main" id="{D437B3EE-B966-486F-B432-AADD933CF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A5F39-561E-4FE4-8FE5-153715D19453}"/>
              </a:ext>
            </a:extLst>
          </p:cNvPr>
          <p:cNvSpPr>
            <a:spLocks noGrp="1"/>
          </p:cNvSpPr>
          <p:nvPr>
            <p:ph type="sldNum" sz="quarter" idx="12"/>
          </p:nvPr>
        </p:nvSpPr>
        <p:spPr/>
        <p:txBody>
          <a:bodyPr/>
          <a:lstStyle/>
          <a:p>
            <a:fld id="{1523EED7-D153-4CCA-84D3-F88CBE1AA4A7}" type="slidenum">
              <a:rPr lang="en-US" smtClean="0"/>
              <a:t>‹#›</a:t>
            </a:fld>
            <a:endParaRPr lang="en-US"/>
          </a:p>
        </p:txBody>
      </p:sp>
    </p:spTree>
    <p:extLst>
      <p:ext uri="{BB962C8B-B14F-4D97-AF65-F5344CB8AC3E}">
        <p14:creationId xmlns:p14="http://schemas.microsoft.com/office/powerpoint/2010/main" val="375738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9794-4247-4E7F-8848-5FEC449B7A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BA59EA-230B-4AB1-A580-7F2F5B83E7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B2AF0D-2985-4183-84AE-DCCF845D468D}"/>
              </a:ext>
            </a:extLst>
          </p:cNvPr>
          <p:cNvSpPr>
            <a:spLocks noGrp="1"/>
          </p:cNvSpPr>
          <p:nvPr>
            <p:ph type="dt" sz="half" idx="10"/>
          </p:nvPr>
        </p:nvSpPr>
        <p:spPr/>
        <p:txBody>
          <a:bodyPr/>
          <a:lstStyle/>
          <a:p>
            <a:fld id="{FD4A986C-3EC3-4991-90E6-9D9150B70AD4}" type="datetime1">
              <a:rPr lang="en-US" smtClean="0"/>
              <a:t>4/30/2018</a:t>
            </a:fld>
            <a:endParaRPr lang="en-US"/>
          </a:p>
        </p:txBody>
      </p:sp>
      <p:sp>
        <p:nvSpPr>
          <p:cNvPr id="5" name="Footer Placeholder 4">
            <a:extLst>
              <a:ext uri="{FF2B5EF4-FFF2-40B4-BE49-F238E27FC236}">
                <a16:creationId xmlns:a16="http://schemas.microsoft.com/office/drawing/2014/main" id="{D8662B82-DB6B-4B56-AF76-B34CEEF95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BD479-6080-434D-A21D-F8CEB27C9EC6}"/>
              </a:ext>
            </a:extLst>
          </p:cNvPr>
          <p:cNvSpPr>
            <a:spLocks noGrp="1"/>
          </p:cNvSpPr>
          <p:nvPr>
            <p:ph type="sldNum" sz="quarter" idx="12"/>
          </p:nvPr>
        </p:nvSpPr>
        <p:spPr/>
        <p:txBody>
          <a:bodyPr/>
          <a:lstStyle/>
          <a:p>
            <a:fld id="{1523EED7-D153-4CCA-84D3-F88CBE1AA4A7}" type="slidenum">
              <a:rPr lang="en-US" smtClean="0"/>
              <a:t>‹#›</a:t>
            </a:fld>
            <a:endParaRPr lang="en-US"/>
          </a:p>
        </p:txBody>
      </p:sp>
    </p:spTree>
    <p:extLst>
      <p:ext uri="{BB962C8B-B14F-4D97-AF65-F5344CB8AC3E}">
        <p14:creationId xmlns:p14="http://schemas.microsoft.com/office/powerpoint/2010/main" val="2061849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F10A-5506-4631-9E52-1C6A783AED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4A0CF-8BF7-41B3-82B0-E5872FE33B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608842-299F-414C-9A1E-0436ADC5454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24B29A-096E-4CFD-A394-685F8AC96A95}"/>
              </a:ext>
            </a:extLst>
          </p:cNvPr>
          <p:cNvSpPr>
            <a:spLocks noGrp="1"/>
          </p:cNvSpPr>
          <p:nvPr>
            <p:ph type="dt" sz="half" idx="10"/>
          </p:nvPr>
        </p:nvSpPr>
        <p:spPr/>
        <p:txBody>
          <a:bodyPr/>
          <a:lstStyle/>
          <a:p>
            <a:fld id="{52A57317-F5F9-4093-A39F-913B478A11F4}" type="datetime1">
              <a:rPr lang="en-US" smtClean="0"/>
              <a:t>4/30/2018</a:t>
            </a:fld>
            <a:endParaRPr lang="en-US"/>
          </a:p>
        </p:txBody>
      </p:sp>
      <p:sp>
        <p:nvSpPr>
          <p:cNvPr id="6" name="Footer Placeholder 5">
            <a:extLst>
              <a:ext uri="{FF2B5EF4-FFF2-40B4-BE49-F238E27FC236}">
                <a16:creationId xmlns:a16="http://schemas.microsoft.com/office/drawing/2014/main" id="{866BE4B3-B236-4DCA-81F8-FAEAB2353A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D41ABB-9E5A-4BFF-81B6-7066CF569719}"/>
              </a:ext>
            </a:extLst>
          </p:cNvPr>
          <p:cNvSpPr>
            <a:spLocks noGrp="1"/>
          </p:cNvSpPr>
          <p:nvPr>
            <p:ph type="sldNum" sz="quarter" idx="12"/>
          </p:nvPr>
        </p:nvSpPr>
        <p:spPr/>
        <p:txBody>
          <a:bodyPr/>
          <a:lstStyle/>
          <a:p>
            <a:fld id="{1523EED7-D153-4CCA-84D3-F88CBE1AA4A7}" type="slidenum">
              <a:rPr lang="en-US" smtClean="0"/>
              <a:t>‹#›</a:t>
            </a:fld>
            <a:endParaRPr lang="en-US"/>
          </a:p>
        </p:txBody>
      </p:sp>
    </p:spTree>
    <p:extLst>
      <p:ext uri="{BB962C8B-B14F-4D97-AF65-F5344CB8AC3E}">
        <p14:creationId xmlns:p14="http://schemas.microsoft.com/office/powerpoint/2010/main" val="387374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7E78-3B53-4F2A-81A0-37D30E9169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4F16BF-1683-49DD-9F11-30D80D2520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87B7B4-0718-43CB-82C1-6BCEF9EEB5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1EEAE4-CCF4-4026-BC9A-DF5A32CB6F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31B7D9-5535-493C-9AB1-24C7A08609A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16AD9-CDD6-4637-86D9-03E4595FD93E}"/>
              </a:ext>
            </a:extLst>
          </p:cNvPr>
          <p:cNvSpPr>
            <a:spLocks noGrp="1"/>
          </p:cNvSpPr>
          <p:nvPr>
            <p:ph type="dt" sz="half" idx="10"/>
          </p:nvPr>
        </p:nvSpPr>
        <p:spPr/>
        <p:txBody>
          <a:bodyPr/>
          <a:lstStyle/>
          <a:p>
            <a:fld id="{4513CEBF-2FEA-4301-9BF8-2F4876F65D75}" type="datetime1">
              <a:rPr lang="en-US" smtClean="0"/>
              <a:t>4/30/2018</a:t>
            </a:fld>
            <a:endParaRPr lang="en-US"/>
          </a:p>
        </p:txBody>
      </p:sp>
      <p:sp>
        <p:nvSpPr>
          <p:cNvPr id="8" name="Footer Placeholder 7">
            <a:extLst>
              <a:ext uri="{FF2B5EF4-FFF2-40B4-BE49-F238E27FC236}">
                <a16:creationId xmlns:a16="http://schemas.microsoft.com/office/drawing/2014/main" id="{E4357603-87CE-406B-8D25-1A02378693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18FE5-F213-49B1-BD41-CABF6D2242CB}"/>
              </a:ext>
            </a:extLst>
          </p:cNvPr>
          <p:cNvSpPr>
            <a:spLocks noGrp="1"/>
          </p:cNvSpPr>
          <p:nvPr>
            <p:ph type="sldNum" sz="quarter" idx="12"/>
          </p:nvPr>
        </p:nvSpPr>
        <p:spPr/>
        <p:txBody>
          <a:bodyPr/>
          <a:lstStyle/>
          <a:p>
            <a:fld id="{1523EED7-D153-4CCA-84D3-F88CBE1AA4A7}" type="slidenum">
              <a:rPr lang="en-US" smtClean="0"/>
              <a:t>‹#›</a:t>
            </a:fld>
            <a:endParaRPr lang="en-US"/>
          </a:p>
        </p:txBody>
      </p:sp>
    </p:spTree>
    <p:extLst>
      <p:ext uri="{BB962C8B-B14F-4D97-AF65-F5344CB8AC3E}">
        <p14:creationId xmlns:p14="http://schemas.microsoft.com/office/powerpoint/2010/main" val="192307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B3365-A456-46BA-9BDE-EB9B322770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2F89C7-49BA-4477-94A9-DC1E1A0B20F1}"/>
              </a:ext>
            </a:extLst>
          </p:cNvPr>
          <p:cNvSpPr>
            <a:spLocks noGrp="1"/>
          </p:cNvSpPr>
          <p:nvPr>
            <p:ph type="dt" sz="half" idx="10"/>
          </p:nvPr>
        </p:nvSpPr>
        <p:spPr/>
        <p:txBody>
          <a:bodyPr/>
          <a:lstStyle/>
          <a:p>
            <a:fld id="{72F69F94-474F-45C8-B4DF-CE2621FE4182}" type="datetime1">
              <a:rPr lang="en-US" smtClean="0"/>
              <a:t>4/30/2018</a:t>
            </a:fld>
            <a:endParaRPr lang="en-US"/>
          </a:p>
        </p:txBody>
      </p:sp>
      <p:sp>
        <p:nvSpPr>
          <p:cNvPr id="4" name="Footer Placeholder 3">
            <a:extLst>
              <a:ext uri="{FF2B5EF4-FFF2-40B4-BE49-F238E27FC236}">
                <a16:creationId xmlns:a16="http://schemas.microsoft.com/office/drawing/2014/main" id="{D673D419-FA73-447C-8D91-86CFED2063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1D0FE-E5A6-421B-8582-D9BC97033E0C}"/>
              </a:ext>
            </a:extLst>
          </p:cNvPr>
          <p:cNvSpPr>
            <a:spLocks noGrp="1"/>
          </p:cNvSpPr>
          <p:nvPr>
            <p:ph type="sldNum" sz="quarter" idx="12"/>
          </p:nvPr>
        </p:nvSpPr>
        <p:spPr/>
        <p:txBody>
          <a:bodyPr/>
          <a:lstStyle/>
          <a:p>
            <a:fld id="{1523EED7-D153-4CCA-84D3-F88CBE1AA4A7}" type="slidenum">
              <a:rPr lang="en-US" smtClean="0"/>
              <a:t>‹#›</a:t>
            </a:fld>
            <a:endParaRPr lang="en-US"/>
          </a:p>
        </p:txBody>
      </p:sp>
    </p:spTree>
    <p:extLst>
      <p:ext uri="{BB962C8B-B14F-4D97-AF65-F5344CB8AC3E}">
        <p14:creationId xmlns:p14="http://schemas.microsoft.com/office/powerpoint/2010/main" val="110669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2A3368-4438-432D-A080-5ACEC2C8B0A4}"/>
              </a:ext>
            </a:extLst>
          </p:cNvPr>
          <p:cNvSpPr>
            <a:spLocks noGrp="1"/>
          </p:cNvSpPr>
          <p:nvPr>
            <p:ph type="dt" sz="half" idx="10"/>
          </p:nvPr>
        </p:nvSpPr>
        <p:spPr/>
        <p:txBody>
          <a:bodyPr/>
          <a:lstStyle/>
          <a:p>
            <a:fld id="{6127CE40-BD62-4C32-AF42-FFC1EC3BF59E}" type="datetime1">
              <a:rPr lang="en-US" smtClean="0"/>
              <a:t>4/30/2018</a:t>
            </a:fld>
            <a:endParaRPr lang="en-US"/>
          </a:p>
        </p:txBody>
      </p:sp>
      <p:sp>
        <p:nvSpPr>
          <p:cNvPr id="3" name="Footer Placeholder 2">
            <a:extLst>
              <a:ext uri="{FF2B5EF4-FFF2-40B4-BE49-F238E27FC236}">
                <a16:creationId xmlns:a16="http://schemas.microsoft.com/office/drawing/2014/main" id="{01795071-11C4-4BDD-994D-3B2EE5F661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2C70E5-A456-44AC-A4AD-2921EFFD095F}"/>
              </a:ext>
            </a:extLst>
          </p:cNvPr>
          <p:cNvSpPr>
            <a:spLocks noGrp="1"/>
          </p:cNvSpPr>
          <p:nvPr>
            <p:ph type="sldNum" sz="quarter" idx="12"/>
          </p:nvPr>
        </p:nvSpPr>
        <p:spPr/>
        <p:txBody>
          <a:bodyPr/>
          <a:lstStyle/>
          <a:p>
            <a:fld id="{1523EED7-D153-4CCA-84D3-F88CBE1AA4A7}" type="slidenum">
              <a:rPr lang="en-US" smtClean="0"/>
              <a:t>‹#›</a:t>
            </a:fld>
            <a:endParaRPr lang="en-US"/>
          </a:p>
        </p:txBody>
      </p:sp>
    </p:spTree>
    <p:extLst>
      <p:ext uri="{BB962C8B-B14F-4D97-AF65-F5344CB8AC3E}">
        <p14:creationId xmlns:p14="http://schemas.microsoft.com/office/powerpoint/2010/main" val="1717820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C836-962C-4EC4-934E-4AFB5DBF77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FEB3E3-3628-4D4D-9778-E799B61540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765694-0B54-44A3-B3C2-417B2D522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46BDF3-F397-4175-B0D4-FED1804AEE6D}"/>
              </a:ext>
            </a:extLst>
          </p:cNvPr>
          <p:cNvSpPr>
            <a:spLocks noGrp="1"/>
          </p:cNvSpPr>
          <p:nvPr>
            <p:ph type="dt" sz="half" idx="10"/>
          </p:nvPr>
        </p:nvSpPr>
        <p:spPr/>
        <p:txBody>
          <a:bodyPr/>
          <a:lstStyle/>
          <a:p>
            <a:fld id="{05C6D5BE-C2C0-4242-8555-52F01EEC12F6}" type="datetime1">
              <a:rPr lang="en-US" smtClean="0"/>
              <a:t>4/30/2018</a:t>
            </a:fld>
            <a:endParaRPr lang="en-US"/>
          </a:p>
        </p:txBody>
      </p:sp>
      <p:sp>
        <p:nvSpPr>
          <p:cNvPr id="6" name="Footer Placeholder 5">
            <a:extLst>
              <a:ext uri="{FF2B5EF4-FFF2-40B4-BE49-F238E27FC236}">
                <a16:creationId xmlns:a16="http://schemas.microsoft.com/office/drawing/2014/main" id="{583F7D11-B4DF-4A78-B9E8-03F18C1F2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EC535-AA6A-4944-9C15-B23B9493DDBF}"/>
              </a:ext>
            </a:extLst>
          </p:cNvPr>
          <p:cNvSpPr>
            <a:spLocks noGrp="1"/>
          </p:cNvSpPr>
          <p:nvPr>
            <p:ph type="sldNum" sz="quarter" idx="12"/>
          </p:nvPr>
        </p:nvSpPr>
        <p:spPr/>
        <p:txBody>
          <a:bodyPr/>
          <a:lstStyle/>
          <a:p>
            <a:fld id="{1523EED7-D153-4CCA-84D3-F88CBE1AA4A7}" type="slidenum">
              <a:rPr lang="en-US" smtClean="0"/>
              <a:t>‹#›</a:t>
            </a:fld>
            <a:endParaRPr lang="en-US"/>
          </a:p>
        </p:txBody>
      </p:sp>
    </p:spTree>
    <p:extLst>
      <p:ext uri="{BB962C8B-B14F-4D97-AF65-F5344CB8AC3E}">
        <p14:creationId xmlns:p14="http://schemas.microsoft.com/office/powerpoint/2010/main" val="260651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51FD-DB4B-4F6C-A341-C4D1548CC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545253-F667-4C9F-BC65-2AF8495747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D098A8-A792-455C-BD07-5D1025CD2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D4A3E3-F15F-40D7-90A4-A67956F7A13F}"/>
              </a:ext>
            </a:extLst>
          </p:cNvPr>
          <p:cNvSpPr>
            <a:spLocks noGrp="1"/>
          </p:cNvSpPr>
          <p:nvPr>
            <p:ph type="dt" sz="half" idx="10"/>
          </p:nvPr>
        </p:nvSpPr>
        <p:spPr/>
        <p:txBody>
          <a:bodyPr/>
          <a:lstStyle/>
          <a:p>
            <a:fld id="{C163D7B1-566E-4837-9446-5D6C823A9649}" type="datetime1">
              <a:rPr lang="en-US" smtClean="0"/>
              <a:t>4/30/2018</a:t>
            </a:fld>
            <a:endParaRPr lang="en-US"/>
          </a:p>
        </p:txBody>
      </p:sp>
      <p:sp>
        <p:nvSpPr>
          <p:cNvPr id="6" name="Footer Placeholder 5">
            <a:extLst>
              <a:ext uri="{FF2B5EF4-FFF2-40B4-BE49-F238E27FC236}">
                <a16:creationId xmlns:a16="http://schemas.microsoft.com/office/drawing/2014/main" id="{A0721DDB-2C84-4F07-A763-587854EA41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97843-4CE5-41FF-8A24-66EE58111547}"/>
              </a:ext>
            </a:extLst>
          </p:cNvPr>
          <p:cNvSpPr>
            <a:spLocks noGrp="1"/>
          </p:cNvSpPr>
          <p:nvPr>
            <p:ph type="sldNum" sz="quarter" idx="12"/>
          </p:nvPr>
        </p:nvSpPr>
        <p:spPr/>
        <p:txBody>
          <a:bodyPr/>
          <a:lstStyle/>
          <a:p>
            <a:fld id="{1523EED7-D153-4CCA-84D3-F88CBE1AA4A7}" type="slidenum">
              <a:rPr lang="en-US" smtClean="0"/>
              <a:t>‹#›</a:t>
            </a:fld>
            <a:endParaRPr lang="en-US"/>
          </a:p>
        </p:txBody>
      </p:sp>
    </p:spTree>
    <p:extLst>
      <p:ext uri="{BB962C8B-B14F-4D97-AF65-F5344CB8AC3E}">
        <p14:creationId xmlns:p14="http://schemas.microsoft.com/office/powerpoint/2010/main" val="3319038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DDC7D9-ACB0-40B1-A74B-9CBB1D3FBE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70D48B-CBA2-48E5-8DE6-66F526D771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E5DE6-C66B-46CD-92D4-CE265A2E8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287B3-2E1C-4DEB-ABDF-8DC27C47AF32}" type="datetime1">
              <a:rPr lang="en-US" smtClean="0"/>
              <a:t>4/30/2018</a:t>
            </a:fld>
            <a:endParaRPr lang="en-US"/>
          </a:p>
        </p:txBody>
      </p:sp>
      <p:sp>
        <p:nvSpPr>
          <p:cNvPr id="5" name="Footer Placeholder 4">
            <a:extLst>
              <a:ext uri="{FF2B5EF4-FFF2-40B4-BE49-F238E27FC236}">
                <a16:creationId xmlns:a16="http://schemas.microsoft.com/office/drawing/2014/main" id="{077A3291-407B-4189-81A0-9804E959AF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A5A640-70DD-43F4-9682-595C3B1A00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3EED7-D153-4CCA-84D3-F88CBE1AA4A7}" type="slidenum">
              <a:rPr lang="en-US" smtClean="0"/>
              <a:t>‹#›</a:t>
            </a:fld>
            <a:endParaRPr lang="en-US"/>
          </a:p>
        </p:txBody>
      </p:sp>
    </p:spTree>
    <p:extLst>
      <p:ext uri="{BB962C8B-B14F-4D97-AF65-F5344CB8AC3E}">
        <p14:creationId xmlns:p14="http://schemas.microsoft.com/office/powerpoint/2010/main" val="861914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0.jpe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3.pn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7.jpe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61.pn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microsoft.com/office/2007/relationships/hdphoto" Target="../media/hdphoto7.wdp"/><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1.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gif"/></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File:Inwood Hill Park, West 214th Street entrance.jpg">
            <a:extLst>
              <a:ext uri="{FF2B5EF4-FFF2-40B4-BE49-F238E27FC236}">
                <a16:creationId xmlns:a16="http://schemas.microsoft.com/office/drawing/2014/main" id="{990FA4D5-0FE0-4EF4-8325-D3432F1721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10148"/>
          <a:stretch/>
        </p:blipFill>
        <p:spPr bwMode="auto">
          <a:xfrm>
            <a:off x="393539" y="1064871"/>
            <a:ext cx="11471786" cy="52115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3667F23-77ED-4578-BBDC-861F3126C4C8}"/>
              </a:ext>
            </a:extLst>
          </p:cNvPr>
          <p:cNvSpPr/>
          <p:nvPr/>
        </p:nvSpPr>
        <p:spPr>
          <a:xfrm>
            <a:off x="1070443" y="225368"/>
            <a:ext cx="11346460" cy="646331"/>
          </a:xfrm>
          <a:prstGeom prst="rect">
            <a:avLst/>
          </a:prstGeom>
        </p:spPr>
        <p:txBody>
          <a:bodyPr wrap="square">
            <a:spAutoFit/>
          </a:bodyPr>
          <a:lstStyle/>
          <a:p>
            <a:r>
              <a:rPr lang="en-US" sz="3600" dirty="0">
                <a:solidFill>
                  <a:schemeClr val="accent6"/>
                </a:solidFill>
                <a:latin typeface="Bree Serif" panose="02000503040000020004" pitchFamily="2" charset="0"/>
              </a:rPr>
              <a:t>Welcome to today’s field trip to Inwood Hill Park!</a:t>
            </a:r>
          </a:p>
        </p:txBody>
      </p:sp>
      <p:sp>
        <p:nvSpPr>
          <p:cNvPr id="11" name="Oval 10">
            <a:extLst>
              <a:ext uri="{FF2B5EF4-FFF2-40B4-BE49-F238E27FC236}">
                <a16:creationId xmlns:a16="http://schemas.microsoft.com/office/drawing/2014/main" id="{B7D91FCF-966C-49C9-A957-4361A013DF52}"/>
              </a:ext>
            </a:extLst>
          </p:cNvPr>
          <p:cNvSpPr/>
          <p:nvPr/>
        </p:nvSpPr>
        <p:spPr>
          <a:xfrm>
            <a:off x="156181" y="142497"/>
            <a:ext cx="812643" cy="812071"/>
          </a:xfrm>
          <a:prstGeom prst="ellipse">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dirty="0">
                <a:solidFill>
                  <a:schemeClr val="bg1"/>
                </a:solidFill>
                <a:latin typeface="Bree Serif" panose="02000503040000020004" pitchFamily="2" charset="0"/>
              </a:rPr>
              <a:t>1</a:t>
            </a:r>
          </a:p>
        </p:txBody>
      </p:sp>
      <p:grpSp>
        <p:nvGrpSpPr>
          <p:cNvPr id="5" name="Group 4">
            <a:extLst>
              <a:ext uri="{FF2B5EF4-FFF2-40B4-BE49-F238E27FC236}">
                <a16:creationId xmlns:a16="http://schemas.microsoft.com/office/drawing/2014/main" id="{9C478F35-BD75-4428-A0B6-B5F2FBD017AB}"/>
              </a:ext>
            </a:extLst>
          </p:cNvPr>
          <p:cNvGrpSpPr/>
          <p:nvPr/>
        </p:nvGrpSpPr>
        <p:grpSpPr>
          <a:xfrm>
            <a:off x="9045731" y="2840065"/>
            <a:ext cx="3563117" cy="3375180"/>
            <a:chOff x="6934788" y="-130229"/>
            <a:chExt cx="5266951" cy="4989145"/>
          </a:xfrm>
        </p:grpSpPr>
        <p:pic>
          <p:nvPicPr>
            <p:cNvPr id="13316" name="Picture 4" descr="Related image">
              <a:extLst>
                <a:ext uri="{FF2B5EF4-FFF2-40B4-BE49-F238E27FC236}">
                  <a16:creationId xmlns:a16="http://schemas.microsoft.com/office/drawing/2014/main" id="{B38A1CA1-440B-4DFB-894E-0906E244277B}"/>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22444">
              <a:off x="6934788" y="-130229"/>
              <a:ext cx="5266951" cy="4989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inwood hill park welcome">
              <a:extLst>
                <a:ext uri="{FF2B5EF4-FFF2-40B4-BE49-F238E27FC236}">
                  <a16:creationId xmlns:a16="http://schemas.microsoft.com/office/drawing/2014/main" id="{A4DE5D49-124B-4027-9CC7-768AC4FFD58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259992">
              <a:off x="7837455" y="336738"/>
              <a:ext cx="3608566" cy="1893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00998586-FBC6-4102-A8E6-1A8EA15570D2}"/>
              </a:ext>
            </a:extLst>
          </p:cNvPr>
          <p:cNvSpPr/>
          <p:nvPr/>
        </p:nvSpPr>
        <p:spPr>
          <a:xfrm>
            <a:off x="70420" y="1387339"/>
            <a:ext cx="4840919" cy="523220"/>
          </a:xfrm>
          <a:prstGeom prst="rect">
            <a:avLst/>
          </a:prstGeom>
        </p:spPr>
        <p:txBody>
          <a:bodyPr wrap="square">
            <a:spAutoFit/>
          </a:bodyPr>
          <a:lstStyle/>
          <a:p>
            <a:pPr algn="r"/>
            <a:r>
              <a:rPr lang="en-US" sz="2800" dirty="0">
                <a:solidFill>
                  <a:schemeClr val="accent6"/>
                </a:solidFill>
                <a:latin typeface="Bree Serif" panose="02000503040000020004" pitchFamily="2" charset="0"/>
              </a:rPr>
              <a:t>?</a:t>
            </a:r>
            <a:r>
              <a:rPr lang="en-US" sz="2000" dirty="0">
                <a:solidFill>
                  <a:schemeClr val="accent6"/>
                </a:solidFill>
                <a:latin typeface="Bree Serif" panose="02000503040000020004" pitchFamily="2" charset="0"/>
              </a:rPr>
              <a:t> </a:t>
            </a:r>
          </a:p>
        </p:txBody>
      </p:sp>
      <p:pic>
        <p:nvPicPr>
          <p:cNvPr id="12" name="Shape 216">
            <a:extLst>
              <a:ext uri="{FF2B5EF4-FFF2-40B4-BE49-F238E27FC236}">
                <a16:creationId xmlns:a16="http://schemas.microsoft.com/office/drawing/2014/main" id="{EB629485-4634-4646-8548-4A65374926D9}"/>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611473" y="6283359"/>
            <a:ext cx="2434326" cy="476275"/>
          </a:xfrm>
          <a:prstGeom prst="rect">
            <a:avLst/>
          </a:prstGeom>
          <a:noFill/>
          <a:ln>
            <a:noFill/>
          </a:ln>
        </p:spPr>
      </p:pic>
      <p:pic>
        <p:nvPicPr>
          <p:cNvPr id="14" name="Picture 13">
            <a:extLst>
              <a:ext uri="{FF2B5EF4-FFF2-40B4-BE49-F238E27FC236}">
                <a16:creationId xmlns:a16="http://schemas.microsoft.com/office/drawing/2014/main" id="{E79DBAB5-4559-4C29-9140-9D24DD59AB0D}"/>
              </a:ext>
            </a:extLst>
          </p:cNvPr>
          <p:cNvPicPr>
            <a:picLocks noChangeAspect="1"/>
          </p:cNvPicPr>
          <p:nvPr/>
        </p:nvPicPr>
        <p:blipFill rotWithShape="1">
          <a:blip r:embed="rId7">
            <a:extLst>
              <a:ext uri="{28A0092B-C50C-407E-A947-70E740481C1C}">
                <a14:useLocalDpi xmlns:a14="http://schemas.microsoft.com/office/drawing/2010/main" val="0"/>
              </a:ext>
            </a:extLst>
          </a:blip>
          <a:srcRect l="5767" t="22754" r="11432" b="21321"/>
          <a:stretch/>
        </p:blipFill>
        <p:spPr>
          <a:xfrm>
            <a:off x="-3553114" y="4173471"/>
            <a:ext cx="6043993" cy="2375502"/>
          </a:xfrm>
          <a:prstGeom prst="rect">
            <a:avLst/>
          </a:prstGeom>
        </p:spPr>
      </p:pic>
      <p:sp>
        <p:nvSpPr>
          <p:cNvPr id="15" name="Speech Bubble: Oval 14">
            <a:extLst>
              <a:ext uri="{FF2B5EF4-FFF2-40B4-BE49-F238E27FC236}">
                <a16:creationId xmlns:a16="http://schemas.microsoft.com/office/drawing/2014/main" id="{D04BABCC-638C-494B-AE7A-5002B2A18EA0}"/>
              </a:ext>
            </a:extLst>
          </p:cNvPr>
          <p:cNvSpPr/>
          <p:nvPr/>
        </p:nvSpPr>
        <p:spPr>
          <a:xfrm>
            <a:off x="3296495" y="878661"/>
            <a:ext cx="5110007" cy="2816442"/>
          </a:xfrm>
          <a:prstGeom prst="wedgeEllipseCallout">
            <a:avLst>
              <a:gd name="adj1" fmla="val 48985"/>
              <a:gd name="adj2" fmla="val 91134"/>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dirty="0">
                <a:solidFill>
                  <a:schemeClr val="bg1"/>
                </a:solidFill>
                <a:latin typeface="Bree Serif" panose="02000503040000020004" pitchFamily="2" charset="0"/>
              </a:rPr>
              <a:t>We’re here, everybody! Let’s go out and see what we can learn to help move our class, school and city toward zero waste!</a:t>
            </a:r>
          </a:p>
        </p:txBody>
      </p:sp>
    </p:spTree>
    <p:extLst>
      <p:ext uri="{BB962C8B-B14F-4D97-AF65-F5344CB8AC3E}">
        <p14:creationId xmlns:p14="http://schemas.microsoft.com/office/powerpoint/2010/main" val="4611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7 -2.96296E-6 L 0.62578 -0.00347 " pathEditMode="relative" rAng="0" ptsTypes="AA">
                                      <p:cBhvr>
                                        <p:cTn id="6" dur="5000" fill="hold"/>
                                        <p:tgtEl>
                                          <p:spTgt spid="14"/>
                                        </p:tgtEl>
                                        <p:attrNameLst>
                                          <p:attrName>ppt_x</p:attrName>
                                          <p:attrName>ppt_y</p:attrName>
                                        </p:attrNameLst>
                                      </p:cBhvr>
                                      <p:rCtr x="31289" y="-185"/>
                                    </p:animMotion>
                                  </p:childTnLst>
                                </p:cTn>
                              </p:par>
                            </p:childTnLst>
                          </p:cTn>
                        </p:par>
                        <p:par>
                          <p:cTn id="7" fill="hold">
                            <p:stCondLst>
                              <p:cond delay="500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annahatta lenape village">
            <a:extLst>
              <a:ext uri="{FF2B5EF4-FFF2-40B4-BE49-F238E27FC236}">
                <a16:creationId xmlns:a16="http://schemas.microsoft.com/office/drawing/2014/main" id="{86249E33-95D5-45D5-9909-F01D2BBAC5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26367" y="1742041"/>
            <a:ext cx="4317113" cy="2857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98174A7-0242-4EC7-8912-DE51D8BBD50D}"/>
              </a:ext>
            </a:extLst>
          </p:cNvPr>
          <p:cNvSpPr/>
          <p:nvPr/>
        </p:nvSpPr>
        <p:spPr>
          <a:xfrm>
            <a:off x="1297087" y="115510"/>
            <a:ext cx="10894913" cy="1477328"/>
          </a:xfrm>
          <a:prstGeom prst="rect">
            <a:avLst/>
          </a:prstGeom>
        </p:spPr>
        <p:txBody>
          <a:bodyPr wrap="square">
            <a:spAutoFit/>
          </a:bodyPr>
          <a:lstStyle/>
          <a:p>
            <a:r>
              <a:rPr lang="en-US" sz="3000" dirty="0">
                <a:solidFill>
                  <a:schemeClr val="bg2">
                    <a:lumMod val="50000"/>
                  </a:schemeClr>
                </a:solidFill>
                <a:latin typeface="Bree Serif" panose="02000503040000020004" pitchFamily="2" charset="0"/>
              </a:rPr>
              <a:t>The Lenape relied on the </a:t>
            </a:r>
            <a:r>
              <a:rPr lang="en-US" sz="3000" b="1" dirty="0">
                <a:solidFill>
                  <a:schemeClr val="bg2">
                    <a:lumMod val="50000"/>
                  </a:schemeClr>
                </a:solidFill>
                <a:latin typeface="Bree Serif" panose="02000503040000020004" pitchFamily="2" charset="0"/>
              </a:rPr>
              <a:t>natural resources</a:t>
            </a:r>
            <a:r>
              <a:rPr lang="en-US" sz="3000" dirty="0">
                <a:solidFill>
                  <a:schemeClr val="bg2">
                    <a:lumMod val="50000"/>
                  </a:schemeClr>
                </a:solidFill>
                <a:latin typeface="Bree Serif" panose="02000503040000020004" pitchFamily="2" charset="0"/>
              </a:rPr>
              <a:t> from their local environment to build their homes, make their tools, sew their clothing, grow and hunt their food. </a:t>
            </a:r>
          </a:p>
        </p:txBody>
      </p:sp>
      <p:pic>
        <p:nvPicPr>
          <p:cNvPr id="16" name="Picture 4" descr="Related image">
            <a:extLst>
              <a:ext uri="{FF2B5EF4-FFF2-40B4-BE49-F238E27FC236}">
                <a16:creationId xmlns:a16="http://schemas.microsoft.com/office/drawing/2014/main" id="{371FBDDE-5B3B-474A-9566-CE833098CF3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70819" y="1741630"/>
            <a:ext cx="4437439" cy="28904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EB2DD1D-F0D1-422D-B14A-A8BD8F211C6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9325" y="2690888"/>
            <a:ext cx="1685925" cy="2057400"/>
          </a:xfrm>
          <a:prstGeom prst="rect">
            <a:avLst/>
          </a:prstGeom>
        </p:spPr>
      </p:pic>
      <p:sp>
        <p:nvSpPr>
          <p:cNvPr id="23" name="Speech Bubble: Oval 22">
            <a:extLst>
              <a:ext uri="{FF2B5EF4-FFF2-40B4-BE49-F238E27FC236}">
                <a16:creationId xmlns:a16="http://schemas.microsoft.com/office/drawing/2014/main" id="{97487607-2F7B-4485-B4C3-3C43E2E3D0B5}"/>
              </a:ext>
            </a:extLst>
          </p:cNvPr>
          <p:cNvSpPr/>
          <p:nvPr/>
        </p:nvSpPr>
        <p:spPr>
          <a:xfrm>
            <a:off x="7315200" y="4814552"/>
            <a:ext cx="3089219" cy="1477329"/>
          </a:xfrm>
          <a:prstGeom prst="wedgeEllipseCallout">
            <a:avLst>
              <a:gd name="adj1" fmla="val 52259"/>
              <a:gd name="adj2" fmla="val 24749"/>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chemeClr val="bg1"/>
              </a:solidFill>
              <a:latin typeface="Bree Serif" panose="02000503040000020004" pitchFamily="2" charset="0"/>
            </a:endParaRPr>
          </a:p>
        </p:txBody>
      </p:sp>
      <p:pic>
        <p:nvPicPr>
          <p:cNvPr id="9" name="Picture 8">
            <a:extLst>
              <a:ext uri="{FF2B5EF4-FFF2-40B4-BE49-F238E27FC236}">
                <a16:creationId xmlns:a16="http://schemas.microsoft.com/office/drawing/2014/main" id="{BC5DC314-7285-4D73-9BC7-42DFAB171DA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04419" y="5163786"/>
            <a:ext cx="1016402" cy="1477329"/>
          </a:xfrm>
          <a:prstGeom prst="rect">
            <a:avLst/>
          </a:prstGeom>
        </p:spPr>
      </p:pic>
      <p:sp>
        <p:nvSpPr>
          <p:cNvPr id="10" name="Oval 9">
            <a:extLst>
              <a:ext uri="{FF2B5EF4-FFF2-40B4-BE49-F238E27FC236}">
                <a16:creationId xmlns:a16="http://schemas.microsoft.com/office/drawing/2014/main" id="{FE34973C-413D-492B-9291-FC4F27C0DB30}"/>
              </a:ext>
            </a:extLst>
          </p:cNvPr>
          <p:cNvSpPr/>
          <p:nvPr/>
        </p:nvSpPr>
        <p:spPr>
          <a:xfrm>
            <a:off x="163625" y="171902"/>
            <a:ext cx="812643" cy="812071"/>
          </a:xfrm>
          <a:prstGeom prst="ellipse">
            <a:avLst/>
          </a:prstGeom>
          <a:solidFill>
            <a:schemeClr val="bg2">
              <a:lumMod val="50000"/>
            </a:schemeClr>
          </a:solidFill>
          <a:ln>
            <a:solidFill>
              <a:schemeClr val="bg2">
                <a:lumMod val="50000"/>
              </a:schemeClr>
            </a:solidFill>
          </a:ln>
        </p:spPr>
        <p:style>
          <a:lnRef idx="3">
            <a:schemeClr val="lt1"/>
          </a:lnRef>
          <a:fillRef idx="1">
            <a:schemeClr val="accent1"/>
          </a:fillRef>
          <a:effectRef idx="1">
            <a:schemeClr val="accent1"/>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10</a:t>
            </a:r>
            <a:endParaRPr lang="en-US" sz="1050" dirty="0">
              <a:solidFill>
                <a:schemeClr val="bg1"/>
              </a:solidFill>
              <a:latin typeface="Bree Serif" panose="02000503040000020004" pitchFamily="2" charset="0"/>
            </a:endParaRPr>
          </a:p>
        </p:txBody>
      </p:sp>
      <p:sp>
        <p:nvSpPr>
          <p:cNvPr id="2" name="Rectangle 1">
            <a:extLst>
              <a:ext uri="{FF2B5EF4-FFF2-40B4-BE49-F238E27FC236}">
                <a16:creationId xmlns:a16="http://schemas.microsoft.com/office/drawing/2014/main" id="{B0614721-F314-4294-AC5C-59049ACC76F5}"/>
              </a:ext>
            </a:extLst>
          </p:cNvPr>
          <p:cNvSpPr/>
          <p:nvPr/>
        </p:nvSpPr>
        <p:spPr>
          <a:xfrm>
            <a:off x="7581341" y="4953053"/>
            <a:ext cx="2559876" cy="1200329"/>
          </a:xfrm>
          <a:prstGeom prst="rect">
            <a:avLst/>
          </a:prstGeom>
        </p:spPr>
        <p:txBody>
          <a:bodyPr wrap="square">
            <a:spAutoFit/>
          </a:bodyPr>
          <a:lstStyle/>
          <a:p>
            <a:pPr algn="ctr"/>
            <a:r>
              <a:rPr lang="en-US" dirty="0">
                <a:solidFill>
                  <a:schemeClr val="bg1"/>
                </a:solidFill>
                <a:latin typeface="Bree Serif" panose="02000503040000020004" pitchFamily="2" charset="0"/>
              </a:rPr>
              <a:t>What natural resources do we rely upon? Where do they come from?</a:t>
            </a:r>
          </a:p>
        </p:txBody>
      </p:sp>
      <p:sp>
        <p:nvSpPr>
          <p:cNvPr id="3" name="Rectangle 2">
            <a:extLst>
              <a:ext uri="{FF2B5EF4-FFF2-40B4-BE49-F238E27FC236}">
                <a16:creationId xmlns:a16="http://schemas.microsoft.com/office/drawing/2014/main" id="{57FC2405-A9B4-4DCB-BF4F-7739B68B7F2F}"/>
              </a:ext>
            </a:extLst>
          </p:cNvPr>
          <p:cNvSpPr/>
          <p:nvPr/>
        </p:nvSpPr>
        <p:spPr>
          <a:xfrm>
            <a:off x="529325" y="4748288"/>
            <a:ext cx="6168162" cy="1477328"/>
          </a:xfrm>
          <a:prstGeom prst="rect">
            <a:avLst/>
          </a:prstGeom>
        </p:spPr>
        <p:txBody>
          <a:bodyPr wrap="square">
            <a:spAutoFit/>
          </a:bodyPr>
          <a:lstStyle/>
          <a:p>
            <a:r>
              <a:rPr lang="en-US" dirty="0">
                <a:solidFill>
                  <a:schemeClr val="bg2">
                    <a:lumMod val="50000"/>
                  </a:schemeClr>
                </a:solidFill>
                <a:latin typeface="Bree Serif" panose="02000503040000020004" pitchFamily="2" charset="0"/>
              </a:rPr>
              <a:t>For example, they used as much of the deer as possible. The meat was eaten; hides were used for clothing, moccasins, and blankets; sinew, made from the animal’s tendons, was used for thread; bones and antlers were used to make tools; deer hooves were used to make rattles. </a:t>
            </a:r>
          </a:p>
        </p:txBody>
      </p:sp>
    </p:spTree>
    <p:extLst>
      <p:ext uri="{BB962C8B-B14F-4D97-AF65-F5344CB8AC3E}">
        <p14:creationId xmlns:p14="http://schemas.microsoft.com/office/powerpoint/2010/main" val="2981754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https://habitatthegame.files.wordpress.com/2014/05/spuytenduyvil_split.jpg">
            <a:extLst>
              <a:ext uri="{FF2B5EF4-FFF2-40B4-BE49-F238E27FC236}">
                <a16:creationId xmlns:a16="http://schemas.microsoft.com/office/drawing/2014/main" id="{A3B55AA3-7F91-44B6-AC1E-3CC437A63E8F}"/>
              </a:ext>
            </a:extLst>
          </p:cNvPr>
          <p:cNvPicPr>
            <a:picLocks noChangeAspect="1" noChangeArrowheads="1"/>
          </p:cNvPicPr>
          <p:nvPr/>
        </p:nvPicPr>
        <p:blipFill rotWithShape="1">
          <a:blip r:embed="rId3" cstate="screen">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p:blipFill>
        <p:spPr bwMode="auto">
          <a:xfrm>
            <a:off x="0" y="1077389"/>
            <a:ext cx="12192000" cy="58880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4B07A2B-A279-449D-843F-A84B83488F07}"/>
              </a:ext>
            </a:extLst>
          </p:cNvPr>
          <p:cNvSpPr/>
          <p:nvPr/>
        </p:nvSpPr>
        <p:spPr>
          <a:xfrm>
            <a:off x="4471196" y="167981"/>
            <a:ext cx="3249608" cy="707886"/>
          </a:xfrm>
          <a:prstGeom prst="rect">
            <a:avLst/>
          </a:prstGeom>
        </p:spPr>
        <p:txBody>
          <a:bodyPr wrap="none">
            <a:spAutoFit/>
          </a:bodyPr>
          <a:lstStyle/>
          <a:p>
            <a:pPr algn="ctr"/>
            <a:r>
              <a:rPr lang="en-US" sz="4000" dirty="0">
                <a:solidFill>
                  <a:schemeClr val="bg2">
                    <a:lumMod val="50000"/>
                  </a:schemeClr>
                </a:solidFill>
                <a:latin typeface="Bree Serif" panose="02000503040000020004" pitchFamily="2" charset="0"/>
              </a:rPr>
              <a:t>Now look up! </a:t>
            </a:r>
          </a:p>
        </p:txBody>
      </p:sp>
      <p:pic>
        <p:nvPicPr>
          <p:cNvPr id="1030" name="Picture 6" descr="Red-Tailed Hawk, Flying, Bird, Predator, Raptor">
            <a:extLst>
              <a:ext uri="{FF2B5EF4-FFF2-40B4-BE49-F238E27FC236}">
                <a16:creationId xmlns:a16="http://schemas.microsoft.com/office/drawing/2014/main" id="{7AA16648-9CBC-4F5D-9E3D-77BD289B3A6C}"/>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1270620">
            <a:off x="209188" y="2887149"/>
            <a:ext cx="2635171" cy="39612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d-Tailed Hawk, Flying, Bird, Predator, Raptor">
            <a:extLst>
              <a:ext uri="{FF2B5EF4-FFF2-40B4-BE49-F238E27FC236}">
                <a16:creationId xmlns:a16="http://schemas.microsoft.com/office/drawing/2014/main" id="{2118FF90-5297-45BD-B5F9-395696B66708}"/>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9393204" y="333795"/>
            <a:ext cx="2635171" cy="39612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E86C2AB-D83C-4860-BCB0-980E970CA9E5}"/>
              </a:ext>
            </a:extLst>
          </p:cNvPr>
          <p:cNvSpPr/>
          <p:nvPr/>
        </p:nvSpPr>
        <p:spPr>
          <a:xfrm>
            <a:off x="1722033" y="3109550"/>
            <a:ext cx="7284807" cy="1384995"/>
          </a:xfrm>
          <a:prstGeom prst="rect">
            <a:avLst/>
          </a:prstGeom>
        </p:spPr>
        <p:txBody>
          <a:bodyPr wrap="square">
            <a:spAutoFit/>
          </a:bodyPr>
          <a:lstStyle/>
          <a:p>
            <a:r>
              <a:rPr lang="en-US" sz="2800" dirty="0">
                <a:solidFill>
                  <a:schemeClr val="bg2">
                    <a:lumMod val="50000"/>
                  </a:schemeClr>
                </a:solidFill>
                <a:latin typeface="Bree Serif" panose="02000503040000020004" pitchFamily="2" charset="0"/>
              </a:rPr>
              <a:t>But the second one looks down and imagines what Manhattan looked like in the past, when it was mostly inhabited by the Lenape.</a:t>
            </a:r>
          </a:p>
        </p:txBody>
      </p:sp>
      <p:sp>
        <p:nvSpPr>
          <p:cNvPr id="21" name="Speech Bubble: Oval 20">
            <a:extLst>
              <a:ext uri="{FF2B5EF4-FFF2-40B4-BE49-F238E27FC236}">
                <a16:creationId xmlns:a16="http://schemas.microsoft.com/office/drawing/2014/main" id="{8CB451D6-F4E5-43EF-8F58-C6FC6CA7BB89}"/>
              </a:ext>
            </a:extLst>
          </p:cNvPr>
          <p:cNvSpPr/>
          <p:nvPr/>
        </p:nvSpPr>
        <p:spPr>
          <a:xfrm>
            <a:off x="4913644" y="4651291"/>
            <a:ext cx="4220482" cy="2038728"/>
          </a:xfrm>
          <a:prstGeom prst="wedgeEllipseCallout">
            <a:avLst>
              <a:gd name="adj1" fmla="val 78965"/>
              <a:gd name="adj2" fmla="val 17297"/>
            </a:avLst>
          </a:prstGeom>
          <a:ln>
            <a:solidFill>
              <a:schemeClr val="bg2">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100" dirty="0">
                <a:solidFill>
                  <a:schemeClr val="bg1"/>
                </a:solidFill>
                <a:latin typeface="Bree Serif" panose="02000503040000020004" pitchFamily="2" charset="0"/>
              </a:rPr>
              <a:t>What do you think the first hawk sees? What do you think the second  hawk imagines?</a:t>
            </a:r>
          </a:p>
        </p:txBody>
      </p:sp>
      <p:sp>
        <p:nvSpPr>
          <p:cNvPr id="3" name="Rectangle 2">
            <a:extLst>
              <a:ext uri="{FF2B5EF4-FFF2-40B4-BE49-F238E27FC236}">
                <a16:creationId xmlns:a16="http://schemas.microsoft.com/office/drawing/2014/main" id="{2C65967F-7CAC-4A60-B5B7-36C926C907C3}"/>
              </a:ext>
            </a:extLst>
          </p:cNvPr>
          <p:cNvSpPr/>
          <p:nvPr/>
        </p:nvSpPr>
        <p:spPr>
          <a:xfrm>
            <a:off x="3286539" y="1717922"/>
            <a:ext cx="6863222" cy="954107"/>
          </a:xfrm>
          <a:prstGeom prst="rect">
            <a:avLst/>
          </a:prstGeom>
        </p:spPr>
        <p:txBody>
          <a:bodyPr wrap="square">
            <a:spAutoFit/>
          </a:bodyPr>
          <a:lstStyle/>
          <a:p>
            <a:pPr algn="r"/>
            <a:r>
              <a:rPr lang="en-US" sz="2800" dirty="0">
                <a:solidFill>
                  <a:schemeClr val="bg2">
                    <a:lumMod val="50000"/>
                  </a:schemeClr>
                </a:solidFill>
                <a:latin typeface="Bree Serif" panose="02000503040000020004" pitchFamily="2" charset="0"/>
              </a:rPr>
              <a:t>The first hawk looks down and sees what Manhattan looks like today. </a:t>
            </a:r>
          </a:p>
        </p:txBody>
      </p:sp>
      <p:pic>
        <p:nvPicPr>
          <p:cNvPr id="24" name="Picture 23">
            <a:extLst>
              <a:ext uri="{FF2B5EF4-FFF2-40B4-BE49-F238E27FC236}">
                <a16:creationId xmlns:a16="http://schemas.microsoft.com/office/drawing/2014/main" id="{306FED37-5BD6-44FC-8769-D1F9ADC83885}"/>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0484654" y="5083005"/>
            <a:ext cx="1543721" cy="1856602"/>
          </a:xfrm>
          <a:prstGeom prst="rect">
            <a:avLst/>
          </a:prstGeom>
        </p:spPr>
      </p:pic>
      <p:sp>
        <p:nvSpPr>
          <p:cNvPr id="6" name="Rectangle 5">
            <a:extLst>
              <a:ext uri="{FF2B5EF4-FFF2-40B4-BE49-F238E27FC236}">
                <a16:creationId xmlns:a16="http://schemas.microsoft.com/office/drawing/2014/main" id="{E8F4537D-E1B8-4777-AA47-ACC8F5EEC486}"/>
              </a:ext>
            </a:extLst>
          </p:cNvPr>
          <p:cNvSpPr/>
          <p:nvPr/>
        </p:nvSpPr>
        <p:spPr>
          <a:xfrm>
            <a:off x="1563349" y="796309"/>
            <a:ext cx="9065302" cy="584775"/>
          </a:xfrm>
          <a:prstGeom prst="rect">
            <a:avLst/>
          </a:prstGeom>
        </p:spPr>
        <p:txBody>
          <a:bodyPr wrap="none">
            <a:spAutoFit/>
          </a:bodyPr>
          <a:lstStyle/>
          <a:p>
            <a:r>
              <a:rPr lang="en-US" sz="3200" dirty="0">
                <a:solidFill>
                  <a:schemeClr val="bg2">
                    <a:lumMod val="50000"/>
                  </a:schemeClr>
                </a:solidFill>
                <a:latin typeface="Bree Serif" panose="02000503040000020004" pitchFamily="2" charset="0"/>
              </a:rPr>
              <a:t>Two red-tailed hawks are flying above the park! </a:t>
            </a:r>
            <a:endParaRPr lang="en-US" sz="3200" dirty="0">
              <a:solidFill>
                <a:schemeClr val="bg2">
                  <a:lumMod val="50000"/>
                </a:schemeClr>
              </a:solidFill>
            </a:endParaRPr>
          </a:p>
        </p:txBody>
      </p:sp>
      <p:sp>
        <p:nvSpPr>
          <p:cNvPr id="12" name="Oval 11">
            <a:extLst>
              <a:ext uri="{FF2B5EF4-FFF2-40B4-BE49-F238E27FC236}">
                <a16:creationId xmlns:a16="http://schemas.microsoft.com/office/drawing/2014/main" id="{E12885C4-1FA1-4614-B2B1-28509EFD598A}"/>
              </a:ext>
            </a:extLst>
          </p:cNvPr>
          <p:cNvSpPr/>
          <p:nvPr/>
        </p:nvSpPr>
        <p:spPr>
          <a:xfrm>
            <a:off x="163625" y="171902"/>
            <a:ext cx="812643" cy="812071"/>
          </a:xfrm>
          <a:prstGeom prst="ellipse">
            <a:avLst/>
          </a:prstGeom>
          <a:solidFill>
            <a:schemeClr val="bg2">
              <a:lumMod val="50000"/>
            </a:schemeClr>
          </a:solidFill>
          <a:ln>
            <a:solidFill>
              <a:schemeClr val="bg2">
                <a:lumMod val="50000"/>
              </a:schemeClr>
            </a:solidFill>
          </a:ln>
        </p:spPr>
        <p:style>
          <a:lnRef idx="3">
            <a:schemeClr val="lt1"/>
          </a:lnRef>
          <a:fillRef idx="1">
            <a:schemeClr val="accent1"/>
          </a:fillRef>
          <a:effectRef idx="1">
            <a:schemeClr val="accent1"/>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11</a:t>
            </a:r>
            <a:endParaRPr lang="en-US" sz="1050" dirty="0">
              <a:solidFill>
                <a:schemeClr val="bg1"/>
              </a:solidFill>
              <a:latin typeface="Bree Serif" panose="02000503040000020004" pitchFamily="2" charset="0"/>
            </a:endParaRPr>
          </a:p>
        </p:txBody>
      </p:sp>
    </p:spTree>
    <p:extLst>
      <p:ext uri="{BB962C8B-B14F-4D97-AF65-F5344CB8AC3E}">
        <p14:creationId xmlns:p14="http://schemas.microsoft.com/office/powerpoint/2010/main" val="836390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https://habitatthegame.files.wordpress.com/2014/05/spuytenduyvil_split.jpg">
            <a:extLst>
              <a:ext uri="{FF2B5EF4-FFF2-40B4-BE49-F238E27FC236}">
                <a16:creationId xmlns:a16="http://schemas.microsoft.com/office/drawing/2014/main" id="{3AEB26DA-D145-421D-9C2D-E888B1182AB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33"/>
            <a:ext cx="12192000" cy="6274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6" descr="Red-Tailed Hawk, Flying, Bird, Predator, Raptor">
            <a:extLst>
              <a:ext uri="{FF2B5EF4-FFF2-40B4-BE49-F238E27FC236}">
                <a16:creationId xmlns:a16="http://schemas.microsoft.com/office/drawing/2014/main" id="{BE3EBA0F-F0EB-4064-9975-D16CC16D5F12}"/>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9393204" y="333795"/>
            <a:ext cx="2635171" cy="39612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Red-Tailed Hawk, Flying, Bird, Predator, Raptor">
            <a:extLst>
              <a:ext uri="{FF2B5EF4-FFF2-40B4-BE49-F238E27FC236}">
                <a16:creationId xmlns:a16="http://schemas.microsoft.com/office/drawing/2014/main" id="{6F692038-6818-4C41-931C-A21D7C3A9282}"/>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1270620">
            <a:off x="-58678" y="2488010"/>
            <a:ext cx="2635171" cy="396129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D70D20A5-7DFB-4B86-A5C7-BB543CF085B6}"/>
              </a:ext>
            </a:extLst>
          </p:cNvPr>
          <p:cNvSpPr/>
          <p:nvPr/>
        </p:nvSpPr>
        <p:spPr>
          <a:xfrm>
            <a:off x="-2140336" y="6320724"/>
            <a:ext cx="9445026" cy="523220"/>
          </a:xfrm>
          <a:prstGeom prst="rect">
            <a:avLst/>
          </a:prstGeom>
        </p:spPr>
        <p:txBody>
          <a:bodyPr wrap="square">
            <a:spAutoFit/>
          </a:bodyPr>
          <a:lstStyle/>
          <a:p>
            <a:r>
              <a:rPr lang="en-US" sz="2800" b="1" dirty="0">
                <a:solidFill>
                  <a:schemeClr val="bg2">
                    <a:lumMod val="50000"/>
                  </a:schemeClr>
                </a:solidFill>
                <a:latin typeface="Bree Serif" panose="02000503040000020004" pitchFamily="2" charset="0"/>
              </a:rPr>
              <a:t>                                    So how did Mannahatta...</a:t>
            </a:r>
          </a:p>
        </p:txBody>
      </p:sp>
      <p:sp>
        <p:nvSpPr>
          <p:cNvPr id="27" name="Rectangle 26">
            <a:extLst>
              <a:ext uri="{FF2B5EF4-FFF2-40B4-BE49-F238E27FC236}">
                <a16:creationId xmlns:a16="http://schemas.microsoft.com/office/drawing/2014/main" id="{441336FA-E362-4084-AE62-C1AD962C5E57}"/>
              </a:ext>
            </a:extLst>
          </p:cNvPr>
          <p:cNvSpPr/>
          <p:nvPr/>
        </p:nvSpPr>
        <p:spPr>
          <a:xfrm>
            <a:off x="8198070" y="6304955"/>
            <a:ext cx="4677103" cy="523220"/>
          </a:xfrm>
          <a:prstGeom prst="rect">
            <a:avLst/>
          </a:prstGeom>
        </p:spPr>
        <p:txBody>
          <a:bodyPr wrap="square">
            <a:spAutoFit/>
          </a:bodyPr>
          <a:lstStyle/>
          <a:p>
            <a:r>
              <a:rPr lang="en-US" sz="2800" b="1" dirty="0">
                <a:solidFill>
                  <a:schemeClr val="bg2">
                    <a:lumMod val="50000"/>
                  </a:schemeClr>
                </a:solidFill>
                <a:latin typeface="Bree Serif" panose="02000503040000020004" pitchFamily="2" charset="0"/>
              </a:rPr>
              <a:t>…become Manhattan? </a:t>
            </a:r>
            <a:endParaRPr lang="en-US" sz="2800" b="1" dirty="0">
              <a:solidFill>
                <a:schemeClr val="bg2">
                  <a:lumMod val="50000"/>
                </a:schemeClr>
              </a:solidFill>
            </a:endParaRPr>
          </a:p>
        </p:txBody>
      </p:sp>
      <p:sp>
        <p:nvSpPr>
          <p:cNvPr id="9" name="Oval 8">
            <a:extLst>
              <a:ext uri="{FF2B5EF4-FFF2-40B4-BE49-F238E27FC236}">
                <a16:creationId xmlns:a16="http://schemas.microsoft.com/office/drawing/2014/main" id="{2FF31ED4-83B1-47F9-8787-C06DD2D6C377}"/>
              </a:ext>
            </a:extLst>
          </p:cNvPr>
          <p:cNvSpPr/>
          <p:nvPr/>
        </p:nvSpPr>
        <p:spPr>
          <a:xfrm>
            <a:off x="163625" y="171902"/>
            <a:ext cx="812643" cy="812071"/>
          </a:xfrm>
          <a:prstGeom prst="ellipse">
            <a:avLst/>
          </a:prstGeom>
          <a:solidFill>
            <a:schemeClr val="bg2">
              <a:lumMod val="50000"/>
            </a:schemeClr>
          </a:solidFill>
          <a:ln>
            <a:solidFill>
              <a:schemeClr val="bg2">
                <a:lumMod val="50000"/>
              </a:schemeClr>
            </a:solidFill>
          </a:ln>
        </p:spPr>
        <p:style>
          <a:lnRef idx="3">
            <a:schemeClr val="lt1"/>
          </a:lnRef>
          <a:fillRef idx="1">
            <a:schemeClr val="accent1"/>
          </a:fillRef>
          <a:effectRef idx="1">
            <a:schemeClr val="accent1"/>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12</a:t>
            </a:r>
            <a:endParaRPr lang="en-US" sz="1050" dirty="0">
              <a:solidFill>
                <a:schemeClr val="bg1"/>
              </a:solidFill>
              <a:latin typeface="Bree Serif" panose="02000503040000020004" pitchFamily="2" charset="0"/>
            </a:endParaRPr>
          </a:p>
        </p:txBody>
      </p:sp>
      <p:pic>
        <p:nvPicPr>
          <p:cNvPr id="10" name="Picture 9">
            <a:extLst>
              <a:ext uri="{FF2B5EF4-FFF2-40B4-BE49-F238E27FC236}">
                <a16:creationId xmlns:a16="http://schemas.microsoft.com/office/drawing/2014/main" id="{976C604C-67D5-4147-A03A-7EB51D93AC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58908" y="4668939"/>
            <a:ext cx="3874183" cy="2179228"/>
          </a:xfrm>
          <a:prstGeom prst="rect">
            <a:avLst/>
          </a:prstGeom>
        </p:spPr>
      </p:pic>
    </p:spTree>
    <p:extLst>
      <p:ext uri="{BB962C8B-B14F-4D97-AF65-F5344CB8AC3E}">
        <p14:creationId xmlns:p14="http://schemas.microsoft.com/office/powerpoint/2010/main" val="639979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Image result for shorakkopoch rock">
            <a:extLst>
              <a:ext uri="{FF2B5EF4-FFF2-40B4-BE49-F238E27FC236}">
                <a16:creationId xmlns:a16="http://schemas.microsoft.com/office/drawing/2014/main" id="{A89FA6B5-07CD-4D06-A5A7-D479352DCFF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68298" y="0"/>
            <a:ext cx="7123702"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3C6582F-0F6F-4239-9C9E-D4AE51A53510}"/>
              </a:ext>
            </a:extLst>
          </p:cNvPr>
          <p:cNvSpPr/>
          <p:nvPr/>
        </p:nvSpPr>
        <p:spPr>
          <a:xfrm>
            <a:off x="601567" y="531894"/>
            <a:ext cx="4315362" cy="1754326"/>
          </a:xfrm>
          <a:prstGeom prst="rect">
            <a:avLst/>
          </a:prstGeom>
          <a:noFill/>
        </p:spPr>
        <p:txBody>
          <a:bodyPr wrap="square">
            <a:spAutoFit/>
          </a:bodyPr>
          <a:lstStyle/>
          <a:p>
            <a:pPr algn="ctr"/>
            <a:r>
              <a:rPr lang="en-US" sz="3600" dirty="0">
                <a:solidFill>
                  <a:schemeClr val="accent1"/>
                </a:solidFill>
                <a:latin typeface="Bree Serif" panose="02000503040000020004" pitchFamily="2" charset="0"/>
              </a:rPr>
              <a:t>Here we are at Shorakkopoch Rock. </a:t>
            </a:r>
          </a:p>
        </p:txBody>
      </p:sp>
      <p:sp>
        <p:nvSpPr>
          <p:cNvPr id="2" name="Rectangle 1">
            <a:extLst>
              <a:ext uri="{FF2B5EF4-FFF2-40B4-BE49-F238E27FC236}">
                <a16:creationId xmlns:a16="http://schemas.microsoft.com/office/drawing/2014/main" id="{3216F3BB-E699-4D4C-BDB3-4A627C978360}"/>
              </a:ext>
            </a:extLst>
          </p:cNvPr>
          <p:cNvSpPr/>
          <p:nvPr/>
        </p:nvSpPr>
        <p:spPr>
          <a:xfrm>
            <a:off x="346756" y="2499805"/>
            <a:ext cx="4645858" cy="2677656"/>
          </a:xfrm>
          <a:prstGeom prst="rect">
            <a:avLst/>
          </a:prstGeom>
        </p:spPr>
        <p:txBody>
          <a:bodyPr wrap="square">
            <a:spAutoFit/>
          </a:bodyPr>
          <a:lstStyle/>
          <a:p>
            <a:pPr algn="ctr"/>
            <a:r>
              <a:rPr lang="en-US" sz="2800" dirty="0">
                <a:solidFill>
                  <a:schemeClr val="accent1"/>
                </a:solidFill>
                <a:latin typeface="Bree Serif" panose="02000503040000020004" pitchFamily="2" charset="0"/>
              </a:rPr>
              <a:t>At this exact spot in the year 1626, Peter Minuit, the Dutch governor of the New Netherland colony, bought Mannahatta from the Lenni Lenape people for </a:t>
            </a:r>
            <a:r>
              <a:rPr lang="en-US" sz="2800" b="1" dirty="0">
                <a:solidFill>
                  <a:schemeClr val="accent1"/>
                </a:solidFill>
                <a:latin typeface="Bree Serif" panose="02000503040000020004" pitchFamily="2" charset="0"/>
              </a:rPr>
              <a:t>only $24!</a:t>
            </a:r>
            <a:endParaRPr lang="en-US" sz="2800" dirty="0">
              <a:solidFill>
                <a:schemeClr val="accent1"/>
              </a:solidFill>
              <a:latin typeface="Bree Serif" panose="02000503040000020004" pitchFamily="2" charset="0"/>
            </a:endParaRPr>
          </a:p>
        </p:txBody>
      </p:sp>
      <p:pic>
        <p:nvPicPr>
          <p:cNvPr id="10" name="Picture 2" descr="Related image">
            <a:extLst>
              <a:ext uri="{FF2B5EF4-FFF2-40B4-BE49-F238E27FC236}">
                <a16:creationId xmlns:a16="http://schemas.microsoft.com/office/drawing/2014/main" id="{344EA6F9-1D7A-4672-83BE-3210AD090F5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83624" y="4465320"/>
            <a:ext cx="2908376" cy="2392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D5DC9A7B-EAFC-471B-9F05-A596B00F3E84}"/>
              </a:ext>
            </a:extLst>
          </p:cNvPr>
          <p:cNvSpPr/>
          <p:nvPr/>
        </p:nvSpPr>
        <p:spPr>
          <a:xfrm>
            <a:off x="10835466" y="4890888"/>
            <a:ext cx="522345" cy="50470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45A7584-5B31-494F-AFA3-9BA46BC73505}"/>
              </a:ext>
            </a:extLst>
          </p:cNvPr>
          <p:cNvSpPr/>
          <p:nvPr/>
        </p:nvSpPr>
        <p:spPr>
          <a:xfrm>
            <a:off x="195246" y="199469"/>
            <a:ext cx="812643" cy="812071"/>
          </a:xfrm>
          <a:prstGeom prst="ellipse">
            <a:avLst/>
          </a:prstGeom>
          <a:solidFill>
            <a:schemeClr val="accent1"/>
          </a:solidFill>
          <a:ln>
            <a:solidFill>
              <a:schemeClr val="accent1"/>
            </a:solidFill>
          </a:ln>
        </p:spPr>
        <p:style>
          <a:lnRef idx="3">
            <a:schemeClr val="lt1"/>
          </a:lnRef>
          <a:fillRef idx="1">
            <a:schemeClr val="accent2"/>
          </a:fillRef>
          <a:effectRef idx="1">
            <a:schemeClr val="accent2"/>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13</a:t>
            </a:r>
            <a:endParaRPr lang="en-US" sz="1050" dirty="0">
              <a:solidFill>
                <a:schemeClr val="bg1"/>
              </a:solidFill>
              <a:latin typeface="Bree Serif" panose="02000503040000020004" pitchFamily="2" charset="0"/>
            </a:endParaRPr>
          </a:p>
        </p:txBody>
      </p:sp>
      <p:pic>
        <p:nvPicPr>
          <p:cNvPr id="8" name="Picture 7">
            <a:extLst>
              <a:ext uri="{FF2B5EF4-FFF2-40B4-BE49-F238E27FC236}">
                <a16:creationId xmlns:a16="http://schemas.microsoft.com/office/drawing/2014/main" id="{CCED9DF7-07BD-4F2D-9C8E-9926C3AE42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424746">
            <a:off x="3719997" y="4595816"/>
            <a:ext cx="3789666" cy="2131687"/>
          </a:xfrm>
          <a:prstGeom prst="rect">
            <a:avLst/>
          </a:prstGeom>
        </p:spPr>
      </p:pic>
      <p:sp>
        <p:nvSpPr>
          <p:cNvPr id="3" name="Thought Bubble: Cloud 2">
            <a:extLst>
              <a:ext uri="{FF2B5EF4-FFF2-40B4-BE49-F238E27FC236}">
                <a16:creationId xmlns:a16="http://schemas.microsoft.com/office/drawing/2014/main" id="{AC26B951-AE11-4CF7-8D55-049CA425FDCF}"/>
              </a:ext>
            </a:extLst>
          </p:cNvPr>
          <p:cNvSpPr/>
          <p:nvPr/>
        </p:nvSpPr>
        <p:spPr>
          <a:xfrm>
            <a:off x="1959429" y="5391046"/>
            <a:ext cx="2502039" cy="1274680"/>
          </a:xfrm>
          <a:prstGeom prst="cloudCallout">
            <a:avLst>
              <a:gd name="adj1" fmla="val 70473"/>
              <a:gd name="adj2" fmla="val -21933"/>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75000"/>
                  </a:schemeClr>
                </a:solidFill>
                <a:latin typeface="Bree Serif" panose="02000503040000020004" pitchFamily="2" charset="0"/>
              </a:rPr>
              <a:t>What could you buy for $24 today?</a:t>
            </a:r>
          </a:p>
        </p:txBody>
      </p:sp>
    </p:spTree>
    <p:extLst>
      <p:ext uri="{BB962C8B-B14F-4D97-AF65-F5344CB8AC3E}">
        <p14:creationId xmlns:p14="http://schemas.microsoft.com/office/powerpoint/2010/main" val="1235276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E301F3-C904-4DFB-99E1-6CD406B97431}"/>
              </a:ext>
            </a:extLst>
          </p:cNvPr>
          <p:cNvSpPr/>
          <p:nvPr/>
        </p:nvSpPr>
        <p:spPr>
          <a:xfrm>
            <a:off x="3994793" y="1310882"/>
            <a:ext cx="7557127" cy="5262979"/>
          </a:xfrm>
          <a:prstGeom prst="rect">
            <a:avLst/>
          </a:prstGeom>
        </p:spPr>
        <p:txBody>
          <a:bodyPr wrap="square">
            <a:spAutoFit/>
          </a:bodyPr>
          <a:lstStyle/>
          <a:p>
            <a:r>
              <a:rPr lang="en-US" sz="1600" dirty="0">
                <a:solidFill>
                  <a:schemeClr val="accent1"/>
                </a:solidFill>
                <a:effectLst/>
                <a:latin typeface="Bree Serif" panose="02000503040000020004" pitchFamily="2" charset="0"/>
              </a:rPr>
              <a:t>High and Mighty Lords,</a:t>
            </a:r>
            <a:br>
              <a:rPr lang="en-US" sz="1600" dirty="0">
                <a:solidFill>
                  <a:schemeClr val="accent1"/>
                </a:solidFill>
                <a:effectLst/>
                <a:latin typeface="Bree Serif" panose="02000503040000020004" pitchFamily="2" charset="0"/>
              </a:rPr>
            </a:br>
            <a:r>
              <a:rPr lang="en-US" sz="1600" dirty="0">
                <a:solidFill>
                  <a:schemeClr val="accent1"/>
                </a:solidFill>
                <a:effectLst/>
                <a:latin typeface="Bree Serif" panose="02000503040000020004" pitchFamily="2" charset="0"/>
              </a:rPr>
              <a:t>Yesterday the ship the Arms of Amsterdam arrived here. It sailed from New Netherland out of the River Mauritius on the 23d of September. They report that our people are in good spirit and live in peace. The women also have borne some children there. They have purchased the Island </a:t>
            </a:r>
            <a:r>
              <a:rPr lang="en-US" sz="1600" dirty="0" err="1">
                <a:solidFill>
                  <a:schemeClr val="accent1"/>
                </a:solidFill>
                <a:effectLst/>
                <a:latin typeface="Bree Serif" panose="02000503040000020004" pitchFamily="2" charset="0"/>
              </a:rPr>
              <a:t>Manhattes</a:t>
            </a:r>
            <a:r>
              <a:rPr lang="en-US" sz="1600" dirty="0">
                <a:solidFill>
                  <a:schemeClr val="accent1"/>
                </a:solidFill>
                <a:effectLst/>
                <a:latin typeface="Bree Serif" panose="02000503040000020004" pitchFamily="2" charset="0"/>
              </a:rPr>
              <a:t> from the Indians for the value of 60 guilders. It is 11,000 morgens in size [about 22,000 acres]. They had all their grain sowed by the middle of May, and reaped by the middle of August They sent samples of these summer grains: wheat, rye, barley, oats, buckwheat, canary seed, beans and flax. The cargo of the aforesaid ship is:</a:t>
            </a:r>
          </a:p>
          <a:p>
            <a:r>
              <a:rPr lang="en-US" sz="1600" dirty="0">
                <a:solidFill>
                  <a:schemeClr val="accent1"/>
                </a:solidFill>
                <a:effectLst/>
                <a:latin typeface="Bree Serif" panose="02000503040000020004" pitchFamily="2" charset="0"/>
              </a:rPr>
              <a:t>7246 Beaver skins</a:t>
            </a:r>
            <a:br>
              <a:rPr lang="en-US" sz="1600" dirty="0">
                <a:solidFill>
                  <a:schemeClr val="accent1"/>
                </a:solidFill>
                <a:effectLst/>
                <a:latin typeface="Bree Serif" panose="02000503040000020004" pitchFamily="2" charset="0"/>
              </a:rPr>
            </a:br>
            <a:r>
              <a:rPr lang="en-US" sz="1600" dirty="0">
                <a:solidFill>
                  <a:schemeClr val="accent1"/>
                </a:solidFill>
                <a:effectLst/>
                <a:latin typeface="Bree Serif" panose="02000503040000020004" pitchFamily="2" charset="0"/>
              </a:rPr>
              <a:t>178½ Otter skins</a:t>
            </a:r>
            <a:br>
              <a:rPr lang="en-US" sz="1600" dirty="0">
                <a:solidFill>
                  <a:schemeClr val="accent1"/>
                </a:solidFill>
                <a:effectLst/>
                <a:latin typeface="Bree Serif" panose="02000503040000020004" pitchFamily="2" charset="0"/>
              </a:rPr>
            </a:br>
            <a:r>
              <a:rPr lang="en-US" sz="1600" dirty="0">
                <a:solidFill>
                  <a:schemeClr val="accent1"/>
                </a:solidFill>
                <a:effectLst/>
                <a:latin typeface="Bree Serif" panose="02000503040000020004" pitchFamily="2" charset="0"/>
              </a:rPr>
              <a:t>675 Otter skins</a:t>
            </a:r>
            <a:br>
              <a:rPr lang="en-US" sz="1600" dirty="0">
                <a:solidFill>
                  <a:schemeClr val="accent1"/>
                </a:solidFill>
                <a:effectLst/>
                <a:latin typeface="Bree Serif" panose="02000503040000020004" pitchFamily="2" charset="0"/>
              </a:rPr>
            </a:br>
            <a:r>
              <a:rPr lang="en-US" sz="1600" dirty="0">
                <a:solidFill>
                  <a:schemeClr val="accent1"/>
                </a:solidFill>
                <a:effectLst/>
                <a:latin typeface="Bree Serif" panose="02000503040000020004" pitchFamily="2" charset="0"/>
              </a:rPr>
              <a:t>48 Mink skins</a:t>
            </a:r>
            <a:br>
              <a:rPr lang="en-US" sz="1600" dirty="0">
                <a:solidFill>
                  <a:schemeClr val="accent1"/>
                </a:solidFill>
                <a:effectLst/>
                <a:latin typeface="Bree Serif" panose="02000503040000020004" pitchFamily="2" charset="0"/>
              </a:rPr>
            </a:br>
            <a:r>
              <a:rPr lang="en-US" sz="1600" dirty="0">
                <a:solidFill>
                  <a:schemeClr val="accent1"/>
                </a:solidFill>
                <a:effectLst/>
                <a:latin typeface="Bree Serif" panose="02000503040000020004" pitchFamily="2" charset="0"/>
              </a:rPr>
              <a:t>36 Lynx skins</a:t>
            </a:r>
            <a:br>
              <a:rPr lang="en-US" sz="1600" dirty="0">
                <a:solidFill>
                  <a:schemeClr val="accent1"/>
                </a:solidFill>
                <a:effectLst/>
                <a:latin typeface="Bree Serif" panose="02000503040000020004" pitchFamily="2" charset="0"/>
              </a:rPr>
            </a:br>
            <a:r>
              <a:rPr lang="en-US" sz="1600" dirty="0">
                <a:solidFill>
                  <a:schemeClr val="accent1"/>
                </a:solidFill>
                <a:effectLst/>
                <a:latin typeface="Bree Serif" panose="02000503040000020004" pitchFamily="2" charset="0"/>
              </a:rPr>
              <a:t>33 Minks</a:t>
            </a:r>
            <a:br>
              <a:rPr lang="en-US" sz="1600" dirty="0">
                <a:solidFill>
                  <a:schemeClr val="accent1"/>
                </a:solidFill>
                <a:effectLst/>
                <a:latin typeface="Bree Serif" panose="02000503040000020004" pitchFamily="2" charset="0"/>
              </a:rPr>
            </a:br>
            <a:r>
              <a:rPr lang="en-US" sz="1600" dirty="0">
                <a:solidFill>
                  <a:schemeClr val="accent1"/>
                </a:solidFill>
                <a:effectLst/>
                <a:latin typeface="Bree Serif" panose="02000503040000020004" pitchFamily="2" charset="0"/>
              </a:rPr>
              <a:t>34 Muskrat skins</a:t>
            </a:r>
          </a:p>
          <a:p>
            <a:r>
              <a:rPr lang="en-US" sz="1600" dirty="0">
                <a:solidFill>
                  <a:schemeClr val="accent1"/>
                </a:solidFill>
                <a:effectLst/>
                <a:latin typeface="Bree Serif" panose="02000503040000020004" pitchFamily="2" charset="0"/>
              </a:rPr>
              <a:t>Many oak timbers and nut wood. </a:t>
            </a:r>
          </a:p>
          <a:p>
            <a:r>
              <a:rPr lang="en-US" sz="1600" dirty="0">
                <a:solidFill>
                  <a:schemeClr val="accent1"/>
                </a:solidFill>
                <a:effectLst/>
                <a:latin typeface="Bree Serif" panose="02000503040000020004" pitchFamily="2" charset="0"/>
              </a:rPr>
              <a:t>Herewith, High and Mighty Lords, be commended </a:t>
            </a:r>
          </a:p>
          <a:p>
            <a:r>
              <a:rPr lang="en-US" sz="1600" dirty="0">
                <a:solidFill>
                  <a:schemeClr val="accent1"/>
                </a:solidFill>
                <a:effectLst/>
                <a:latin typeface="Bree Serif" panose="02000503040000020004" pitchFamily="2" charset="0"/>
              </a:rPr>
              <a:t>to the mercy of the Almighty, In Amsterdam, </a:t>
            </a:r>
          </a:p>
          <a:p>
            <a:r>
              <a:rPr lang="en-US" sz="1600" dirty="0">
                <a:solidFill>
                  <a:schemeClr val="accent1"/>
                </a:solidFill>
                <a:effectLst/>
                <a:latin typeface="Bree Serif" panose="02000503040000020004" pitchFamily="2" charset="0"/>
              </a:rPr>
              <a:t>the 5th of November anno 1626.</a:t>
            </a:r>
          </a:p>
          <a:p>
            <a:r>
              <a:rPr lang="en-US" sz="1600" dirty="0">
                <a:solidFill>
                  <a:schemeClr val="accent1"/>
                </a:solidFill>
                <a:effectLst/>
                <a:latin typeface="Bree Serif" panose="02000503040000020004" pitchFamily="2" charset="0"/>
              </a:rPr>
              <a:t>Your High and </a:t>
            </a:r>
            <a:r>
              <a:rPr lang="en-US" sz="1600" dirty="0" err="1">
                <a:solidFill>
                  <a:schemeClr val="accent1"/>
                </a:solidFill>
                <a:effectLst/>
                <a:latin typeface="Bree Serif" panose="02000503040000020004" pitchFamily="2" charset="0"/>
              </a:rPr>
              <a:t>Mightinesses</a:t>
            </a:r>
            <a:r>
              <a:rPr lang="en-US" sz="1600" dirty="0">
                <a:solidFill>
                  <a:schemeClr val="accent1"/>
                </a:solidFill>
                <a:effectLst/>
                <a:latin typeface="Bree Serif" panose="02000503040000020004" pitchFamily="2" charset="0"/>
              </a:rPr>
              <a:t>’ obedient, P. </a:t>
            </a:r>
            <a:r>
              <a:rPr lang="en-US" sz="1600" dirty="0" err="1">
                <a:solidFill>
                  <a:schemeClr val="accent1"/>
                </a:solidFill>
                <a:effectLst/>
                <a:latin typeface="Bree Serif" panose="02000503040000020004" pitchFamily="2" charset="0"/>
              </a:rPr>
              <a:t>Schaghen</a:t>
            </a:r>
            <a:endParaRPr lang="en-US" sz="1600" dirty="0">
              <a:solidFill>
                <a:schemeClr val="accent1"/>
              </a:solidFill>
              <a:effectLst/>
              <a:latin typeface="Bree Serif" panose="02000503040000020004" pitchFamily="2" charset="0"/>
            </a:endParaRPr>
          </a:p>
        </p:txBody>
      </p:sp>
      <p:pic>
        <p:nvPicPr>
          <p:cNvPr id="5" name="Picture 4">
            <a:extLst>
              <a:ext uri="{FF2B5EF4-FFF2-40B4-BE49-F238E27FC236}">
                <a16:creationId xmlns:a16="http://schemas.microsoft.com/office/drawing/2014/main" id="{FC3A87C4-F07E-487D-A6B3-57B4BAE46A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303" y="1190020"/>
            <a:ext cx="3670490" cy="5383841"/>
          </a:xfrm>
          <a:prstGeom prst="rect">
            <a:avLst/>
          </a:prstGeom>
        </p:spPr>
      </p:pic>
      <p:sp>
        <p:nvSpPr>
          <p:cNvPr id="9" name="Oval 8">
            <a:extLst>
              <a:ext uri="{FF2B5EF4-FFF2-40B4-BE49-F238E27FC236}">
                <a16:creationId xmlns:a16="http://schemas.microsoft.com/office/drawing/2014/main" id="{04C41BF8-ADAF-4C76-8B97-E534C155CFAA}"/>
              </a:ext>
            </a:extLst>
          </p:cNvPr>
          <p:cNvSpPr/>
          <p:nvPr/>
        </p:nvSpPr>
        <p:spPr>
          <a:xfrm>
            <a:off x="152675" y="128736"/>
            <a:ext cx="812643" cy="812071"/>
          </a:xfrm>
          <a:prstGeom prst="ellipse">
            <a:avLst/>
          </a:prstGeom>
          <a:ln>
            <a:solidFill>
              <a:schemeClr val="accent1"/>
            </a:solidFill>
          </a:ln>
        </p:spPr>
        <p:style>
          <a:lnRef idx="3">
            <a:schemeClr val="lt1"/>
          </a:lnRef>
          <a:fillRef idx="1">
            <a:schemeClr val="accent1"/>
          </a:fillRef>
          <a:effectRef idx="1">
            <a:schemeClr val="accent1"/>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14</a:t>
            </a:r>
            <a:endParaRPr lang="en-US" sz="1050" dirty="0">
              <a:solidFill>
                <a:schemeClr val="bg1"/>
              </a:solidFill>
              <a:latin typeface="Bree Serif" panose="02000503040000020004" pitchFamily="2" charset="0"/>
            </a:endParaRPr>
          </a:p>
        </p:txBody>
      </p:sp>
      <p:sp>
        <p:nvSpPr>
          <p:cNvPr id="3" name="Rectangle 2">
            <a:extLst>
              <a:ext uri="{FF2B5EF4-FFF2-40B4-BE49-F238E27FC236}">
                <a16:creationId xmlns:a16="http://schemas.microsoft.com/office/drawing/2014/main" id="{68582B27-B7AB-4C5A-A0C5-51F29D8A3C26}"/>
              </a:ext>
            </a:extLst>
          </p:cNvPr>
          <p:cNvSpPr/>
          <p:nvPr/>
        </p:nvSpPr>
        <p:spPr>
          <a:xfrm>
            <a:off x="1091488" y="150792"/>
            <a:ext cx="11100512" cy="954107"/>
          </a:xfrm>
          <a:prstGeom prst="rect">
            <a:avLst/>
          </a:prstGeom>
        </p:spPr>
        <p:txBody>
          <a:bodyPr wrap="square">
            <a:spAutoFit/>
          </a:bodyPr>
          <a:lstStyle/>
          <a:p>
            <a:r>
              <a:rPr lang="en-US" sz="3200" dirty="0">
                <a:solidFill>
                  <a:schemeClr val="accent1"/>
                </a:solidFill>
                <a:latin typeface="Bree Serif" panose="02000503040000020004" pitchFamily="2" charset="0"/>
              </a:rPr>
              <a:t>Here is our only proof of this purchase. </a:t>
            </a:r>
          </a:p>
          <a:p>
            <a:r>
              <a:rPr lang="en-US" sz="2400" dirty="0">
                <a:solidFill>
                  <a:schemeClr val="accent1"/>
                </a:solidFill>
                <a:latin typeface="Bree Serif" panose="02000503040000020004" pitchFamily="2" charset="0"/>
              </a:rPr>
              <a:t>It’s a letter originally written in Dutch. We’ll read the English translation.</a:t>
            </a:r>
            <a:endParaRPr lang="en-US" sz="3200" dirty="0">
              <a:solidFill>
                <a:schemeClr val="accent1"/>
              </a:solidFill>
              <a:latin typeface="Bree Serif" panose="02000503040000020004" pitchFamily="2" charset="0"/>
            </a:endParaRPr>
          </a:p>
        </p:txBody>
      </p:sp>
      <p:sp>
        <p:nvSpPr>
          <p:cNvPr id="10" name="Speech Bubble: Oval 9">
            <a:extLst>
              <a:ext uri="{FF2B5EF4-FFF2-40B4-BE49-F238E27FC236}">
                <a16:creationId xmlns:a16="http://schemas.microsoft.com/office/drawing/2014/main" id="{69E7217C-ABFA-4C49-A1C0-4B51D539FA2C}"/>
              </a:ext>
            </a:extLst>
          </p:cNvPr>
          <p:cNvSpPr/>
          <p:nvPr/>
        </p:nvSpPr>
        <p:spPr>
          <a:xfrm>
            <a:off x="8797900" y="3942372"/>
            <a:ext cx="3241700" cy="2631489"/>
          </a:xfrm>
          <a:prstGeom prst="wedgeEllipseCallout">
            <a:avLst>
              <a:gd name="adj1" fmla="val -62478"/>
              <a:gd name="adj2" fmla="val -2750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Bree Serif" panose="02000503040000020004" pitchFamily="2" charset="0"/>
              </a:rPr>
              <a:t>What natural resources does the author mention in his letter to the “High and Mighty Lords”?</a:t>
            </a:r>
          </a:p>
        </p:txBody>
      </p:sp>
      <p:pic>
        <p:nvPicPr>
          <p:cNvPr id="6" name="Picture 5">
            <a:extLst>
              <a:ext uri="{FF2B5EF4-FFF2-40B4-BE49-F238E27FC236}">
                <a16:creationId xmlns:a16="http://schemas.microsoft.com/office/drawing/2014/main" id="{5F380108-9D71-481B-AA71-7F0B527CFF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6209" y="3599727"/>
            <a:ext cx="3220332" cy="1811438"/>
          </a:xfrm>
          <a:prstGeom prst="rect">
            <a:avLst/>
          </a:prstGeom>
        </p:spPr>
      </p:pic>
    </p:spTree>
    <p:extLst>
      <p:ext uri="{BB962C8B-B14F-4D97-AF65-F5344CB8AC3E}">
        <p14:creationId xmlns:p14="http://schemas.microsoft.com/office/powerpoint/2010/main" val="2414874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lenape hudson">
            <a:extLst>
              <a:ext uri="{FF2B5EF4-FFF2-40B4-BE49-F238E27FC236}">
                <a16:creationId xmlns:a16="http://schemas.microsoft.com/office/drawing/2014/main" id="{8AB34343-CA0A-4BD3-93F5-7DC0515C68C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0997"/>
          <a:stretch/>
        </p:blipFill>
        <p:spPr bwMode="auto">
          <a:xfrm>
            <a:off x="0" y="1344273"/>
            <a:ext cx="8275319" cy="48630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B08BC40A-8BAF-404C-ABF1-54FDEA75F6D8}"/>
              </a:ext>
            </a:extLst>
          </p:cNvPr>
          <p:cNvSpPr/>
          <p:nvPr/>
        </p:nvSpPr>
        <p:spPr>
          <a:xfrm>
            <a:off x="258571" y="226474"/>
            <a:ext cx="812643" cy="812071"/>
          </a:xfrm>
          <a:prstGeom prst="ellipse">
            <a:avLst/>
          </a:prstGeom>
          <a:solidFill>
            <a:schemeClr val="accent1"/>
          </a:solidFill>
          <a:ln>
            <a:solidFill>
              <a:schemeClr val="accent1"/>
            </a:solidFill>
          </a:ln>
        </p:spPr>
        <p:style>
          <a:lnRef idx="3">
            <a:schemeClr val="lt1"/>
          </a:lnRef>
          <a:fillRef idx="1">
            <a:schemeClr val="accent2"/>
          </a:fillRef>
          <a:effectRef idx="1">
            <a:schemeClr val="accent2"/>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15</a:t>
            </a:r>
            <a:endParaRPr lang="en-US" sz="1050" dirty="0">
              <a:solidFill>
                <a:schemeClr val="bg1"/>
              </a:solidFill>
              <a:latin typeface="Bree Serif" panose="02000503040000020004" pitchFamily="2" charset="0"/>
            </a:endParaRPr>
          </a:p>
        </p:txBody>
      </p:sp>
      <p:sp>
        <p:nvSpPr>
          <p:cNvPr id="9" name="Rectangle 8">
            <a:extLst>
              <a:ext uri="{FF2B5EF4-FFF2-40B4-BE49-F238E27FC236}">
                <a16:creationId xmlns:a16="http://schemas.microsoft.com/office/drawing/2014/main" id="{6EBCF649-72D0-44DF-98BC-1C70A0248EC6}"/>
              </a:ext>
            </a:extLst>
          </p:cNvPr>
          <p:cNvSpPr/>
          <p:nvPr/>
        </p:nvSpPr>
        <p:spPr>
          <a:xfrm>
            <a:off x="1329784" y="93900"/>
            <a:ext cx="10184036" cy="1200329"/>
          </a:xfrm>
          <a:prstGeom prst="rect">
            <a:avLst/>
          </a:prstGeom>
        </p:spPr>
        <p:txBody>
          <a:bodyPr wrap="square">
            <a:spAutoFit/>
          </a:bodyPr>
          <a:lstStyle/>
          <a:p>
            <a:r>
              <a:rPr lang="en-US" sz="3600" dirty="0">
                <a:solidFill>
                  <a:schemeClr val="accent1"/>
                </a:solidFill>
                <a:latin typeface="Bree Serif" panose="02000503040000020004" pitchFamily="2" charset="0"/>
              </a:rPr>
              <a:t>The Lenape, however, did not think they were selling the island to the Dutch. </a:t>
            </a:r>
            <a:endParaRPr lang="en-US" sz="3600" dirty="0">
              <a:solidFill>
                <a:schemeClr val="accent1"/>
              </a:solidFill>
            </a:endParaRPr>
          </a:p>
        </p:txBody>
      </p:sp>
      <p:sp>
        <p:nvSpPr>
          <p:cNvPr id="11" name="Speech Bubble: Oval 10">
            <a:extLst>
              <a:ext uri="{FF2B5EF4-FFF2-40B4-BE49-F238E27FC236}">
                <a16:creationId xmlns:a16="http://schemas.microsoft.com/office/drawing/2014/main" id="{DF0A9082-52C1-4FF0-8EE1-74FF3646EAD1}"/>
              </a:ext>
            </a:extLst>
          </p:cNvPr>
          <p:cNvSpPr/>
          <p:nvPr/>
        </p:nvSpPr>
        <p:spPr>
          <a:xfrm>
            <a:off x="3244704" y="5077591"/>
            <a:ext cx="6354196" cy="1512750"/>
          </a:xfrm>
          <a:prstGeom prst="wedgeEllipseCallout">
            <a:avLst>
              <a:gd name="adj1" fmla="val -63304"/>
              <a:gd name="adj2" fmla="val -6005"/>
            </a:avLst>
          </a:prstGeom>
          <a:solidFill>
            <a:schemeClr val="accent1"/>
          </a:solidFill>
          <a:ln>
            <a:solidFill>
              <a:schemeClr val="accent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schemeClr val="bg1"/>
                </a:solidFill>
                <a:latin typeface="Bree Serif" panose="02000503040000020004" pitchFamily="2" charset="0"/>
              </a:rPr>
              <a:t>What do you think about this? Was this a fair deal? Compare and contrast the values, motivations and beliefs of the Lenape with those of the Europeans.</a:t>
            </a:r>
          </a:p>
        </p:txBody>
      </p:sp>
      <p:sp>
        <p:nvSpPr>
          <p:cNvPr id="15" name="Rectangle 14">
            <a:extLst>
              <a:ext uri="{FF2B5EF4-FFF2-40B4-BE49-F238E27FC236}">
                <a16:creationId xmlns:a16="http://schemas.microsoft.com/office/drawing/2014/main" id="{1C3822EC-8B99-4389-87E2-3136577CC674}"/>
              </a:ext>
            </a:extLst>
          </p:cNvPr>
          <p:cNvSpPr/>
          <p:nvPr/>
        </p:nvSpPr>
        <p:spPr>
          <a:xfrm>
            <a:off x="8275319" y="1536174"/>
            <a:ext cx="3856135" cy="3477875"/>
          </a:xfrm>
          <a:prstGeom prst="rect">
            <a:avLst/>
          </a:prstGeom>
        </p:spPr>
        <p:txBody>
          <a:bodyPr wrap="square">
            <a:spAutoFit/>
          </a:bodyPr>
          <a:lstStyle/>
          <a:p>
            <a:r>
              <a:rPr lang="en-US" sz="2000" dirty="0">
                <a:solidFill>
                  <a:schemeClr val="accent1"/>
                </a:solidFill>
                <a:latin typeface="Bree Serif" panose="02000503040000020004" pitchFamily="2" charset="0"/>
              </a:rPr>
              <a:t>Instead, they thought the Dutch were giving them gifts of appreciation for being allowed to share the island with them. </a:t>
            </a:r>
          </a:p>
          <a:p>
            <a:endParaRPr lang="en-US" sz="2000" dirty="0">
              <a:solidFill>
                <a:schemeClr val="accent1"/>
              </a:solidFill>
              <a:latin typeface="Bree Serif" panose="02000503040000020004" pitchFamily="2" charset="0"/>
            </a:endParaRPr>
          </a:p>
          <a:p>
            <a:r>
              <a:rPr lang="en-US" sz="2000" dirty="0">
                <a:solidFill>
                  <a:schemeClr val="accent1"/>
                </a:solidFill>
                <a:latin typeface="Bree Serif" panose="02000503040000020004" pitchFamily="2" charset="0"/>
              </a:rPr>
              <a:t>In fact, the Lenape did not believe in the ownership of land, as there was no such </a:t>
            </a:r>
            <a:r>
              <a:rPr lang="en-US" sz="2000" b="1" dirty="0">
                <a:solidFill>
                  <a:schemeClr val="accent1"/>
                </a:solidFill>
                <a:latin typeface="Bree Serif" panose="02000503040000020004" pitchFamily="2" charset="0"/>
              </a:rPr>
              <a:t>concept</a:t>
            </a:r>
            <a:r>
              <a:rPr lang="en-US" sz="2000" dirty="0">
                <a:solidFill>
                  <a:schemeClr val="accent1"/>
                </a:solidFill>
                <a:latin typeface="Bree Serif" panose="02000503040000020004" pitchFamily="2" charset="0"/>
              </a:rPr>
              <a:t>, just as there is no such thing as owning the sunlight, the air or the wind. </a:t>
            </a:r>
          </a:p>
        </p:txBody>
      </p:sp>
      <p:pic>
        <p:nvPicPr>
          <p:cNvPr id="8" name="Picture 7">
            <a:extLst>
              <a:ext uri="{FF2B5EF4-FFF2-40B4-BE49-F238E27FC236}">
                <a16:creationId xmlns:a16="http://schemas.microsoft.com/office/drawing/2014/main" id="{3DD8A3AD-9451-4D8D-9475-DBE19964EA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799235"/>
            <a:ext cx="3679042" cy="2069462"/>
          </a:xfrm>
          <a:prstGeom prst="rect">
            <a:avLst/>
          </a:prstGeom>
        </p:spPr>
      </p:pic>
    </p:spTree>
    <p:extLst>
      <p:ext uri="{BB962C8B-B14F-4D97-AF65-F5344CB8AC3E}">
        <p14:creationId xmlns:p14="http://schemas.microsoft.com/office/powerpoint/2010/main" val="623652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upload.wikimedia.org/wikipedia/commons/thumb/0/08/Castelloplan.jpg/1280px-Castelloplan.jpg">
            <a:extLst>
              <a:ext uri="{FF2B5EF4-FFF2-40B4-BE49-F238E27FC236}">
                <a16:creationId xmlns:a16="http://schemas.microsoft.com/office/drawing/2014/main" id="{B07D6AC6-15A9-49ED-8E8C-AF40B1124C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359983" y="2820377"/>
            <a:ext cx="4193472" cy="30830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67B94C1-86D2-4B2A-BC98-E4A102C3DC00}"/>
              </a:ext>
            </a:extLst>
          </p:cNvPr>
          <p:cNvSpPr/>
          <p:nvPr/>
        </p:nvSpPr>
        <p:spPr>
          <a:xfrm>
            <a:off x="601567" y="605504"/>
            <a:ext cx="7969370" cy="1815882"/>
          </a:xfrm>
          <a:prstGeom prst="rect">
            <a:avLst/>
          </a:prstGeom>
        </p:spPr>
        <p:txBody>
          <a:bodyPr wrap="square">
            <a:spAutoFit/>
          </a:bodyPr>
          <a:lstStyle/>
          <a:p>
            <a:pPr algn="r"/>
            <a:r>
              <a:rPr lang="en-US" sz="2800" dirty="0">
                <a:solidFill>
                  <a:schemeClr val="accent1"/>
                </a:solidFill>
                <a:latin typeface="Bree Serif" panose="02000503040000020004" pitchFamily="2" charset="0"/>
              </a:rPr>
              <a:t>Since the island had so many valuable </a:t>
            </a:r>
            <a:r>
              <a:rPr lang="en-US" sz="2800" b="1" dirty="0">
                <a:solidFill>
                  <a:schemeClr val="accent1"/>
                </a:solidFill>
                <a:latin typeface="Bree Serif" panose="02000503040000020004" pitchFamily="2" charset="0"/>
              </a:rPr>
              <a:t>natural resources</a:t>
            </a:r>
            <a:r>
              <a:rPr lang="en-US" sz="2800" dirty="0">
                <a:solidFill>
                  <a:schemeClr val="accent1"/>
                </a:solidFill>
                <a:latin typeface="Bree Serif" panose="02000503040000020004" pitchFamily="2" charset="0"/>
              </a:rPr>
              <a:t>, such as timber for wood and beavers for fur, more Europeans came here to </a:t>
            </a:r>
            <a:r>
              <a:rPr lang="en-US" sz="2800" b="1" dirty="0">
                <a:solidFill>
                  <a:schemeClr val="accent1"/>
                </a:solidFill>
                <a:latin typeface="Bree Serif" panose="02000503040000020004" pitchFamily="2" charset="0"/>
              </a:rPr>
              <a:t>live, trade and take these resources</a:t>
            </a:r>
            <a:r>
              <a:rPr lang="en-US" sz="2800" dirty="0">
                <a:solidFill>
                  <a:schemeClr val="accent1"/>
                </a:solidFill>
                <a:latin typeface="Bree Serif" panose="02000503040000020004" pitchFamily="2" charset="0"/>
              </a:rPr>
              <a:t>. </a:t>
            </a:r>
          </a:p>
        </p:txBody>
      </p:sp>
      <p:sp>
        <p:nvSpPr>
          <p:cNvPr id="8" name="Oval 7">
            <a:extLst>
              <a:ext uri="{FF2B5EF4-FFF2-40B4-BE49-F238E27FC236}">
                <a16:creationId xmlns:a16="http://schemas.microsoft.com/office/drawing/2014/main" id="{C4DAFB8E-96BC-40E0-8087-E78C5518E914}"/>
              </a:ext>
            </a:extLst>
          </p:cNvPr>
          <p:cNvSpPr/>
          <p:nvPr/>
        </p:nvSpPr>
        <p:spPr>
          <a:xfrm>
            <a:off x="195246" y="199469"/>
            <a:ext cx="812643" cy="812071"/>
          </a:xfrm>
          <a:prstGeom prst="ellipse">
            <a:avLst/>
          </a:prstGeom>
          <a:solidFill>
            <a:schemeClr val="accent1"/>
          </a:solidFill>
          <a:ln>
            <a:solidFill>
              <a:schemeClr val="accent1"/>
            </a:solidFill>
          </a:ln>
        </p:spPr>
        <p:style>
          <a:lnRef idx="3">
            <a:schemeClr val="lt1"/>
          </a:lnRef>
          <a:fillRef idx="1">
            <a:schemeClr val="accent6"/>
          </a:fillRef>
          <a:effectRef idx="1">
            <a:schemeClr val="accent6"/>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16</a:t>
            </a:r>
            <a:endParaRPr lang="en-US" sz="1050" dirty="0">
              <a:solidFill>
                <a:schemeClr val="bg1"/>
              </a:solidFill>
              <a:latin typeface="Bree Serif" panose="02000503040000020004" pitchFamily="2" charset="0"/>
            </a:endParaRPr>
          </a:p>
        </p:txBody>
      </p:sp>
      <p:sp>
        <p:nvSpPr>
          <p:cNvPr id="5" name="Speech Bubble: Oval 4">
            <a:extLst>
              <a:ext uri="{FF2B5EF4-FFF2-40B4-BE49-F238E27FC236}">
                <a16:creationId xmlns:a16="http://schemas.microsoft.com/office/drawing/2014/main" id="{1283747E-0A0C-4BD9-A49A-1E12C2D969F6}"/>
              </a:ext>
            </a:extLst>
          </p:cNvPr>
          <p:cNvSpPr/>
          <p:nvPr/>
        </p:nvSpPr>
        <p:spPr>
          <a:xfrm>
            <a:off x="5384674" y="4480760"/>
            <a:ext cx="4718677" cy="2179227"/>
          </a:xfrm>
          <a:prstGeom prst="wedgeEllipseCallout">
            <a:avLst>
              <a:gd name="adj1" fmla="val 61657"/>
              <a:gd name="adj2" fmla="val -1600"/>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Bree Serif" panose="02000503040000020004" pitchFamily="2" charset="0"/>
              </a:rPr>
              <a:t>How were the colonists able to do this with the Lenape still living here? How do you think the Lenape felt about this?</a:t>
            </a:r>
          </a:p>
        </p:txBody>
      </p:sp>
      <p:pic>
        <p:nvPicPr>
          <p:cNvPr id="1026" name="Picture 2" descr="Related image">
            <a:extLst>
              <a:ext uri="{FF2B5EF4-FFF2-40B4-BE49-F238E27FC236}">
                <a16:creationId xmlns:a16="http://schemas.microsoft.com/office/drawing/2014/main" id="{61D8E5C0-319B-4CCE-829A-B5694C8C80D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95961" y="2976246"/>
            <a:ext cx="3473521" cy="1490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2" name="Picture 4" descr="https://www.theglobeandmail.com/resizer/rLjnK5hyhaaTxjn7KiSadEvNwTU=/1020x0/filters:quality(80)/arc-anglerfish-tgam-prod-tgam.s3.amazonaws.com/public/7F3EX5RLJVDENPVGK3T2G2BUBY">
            <a:extLst>
              <a:ext uri="{FF2B5EF4-FFF2-40B4-BE49-F238E27FC236}">
                <a16:creationId xmlns:a16="http://schemas.microsoft.com/office/drawing/2014/main" id="{5CD40799-7952-4C32-93CD-E5AA03767AB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95961" y="373590"/>
            <a:ext cx="3494784" cy="2715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8040AD3-6A33-4298-91AE-29026A318D16}"/>
              </a:ext>
            </a:extLst>
          </p:cNvPr>
          <p:cNvSpPr/>
          <p:nvPr/>
        </p:nvSpPr>
        <p:spPr>
          <a:xfrm>
            <a:off x="3288206" y="2233991"/>
            <a:ext cx="5196438" cy="2246769"/>
          </a:xfrm>
          <a:prstGeom prst="rect">
            <a:avLst/>
          </a:prstGeom>
          <a:noFill/>
        </p:spPr>
        <p:txBody>
          <a:bodyPr wrap="square">
            <a:spAutoFit/>
          </a:bodyPr>
          <a:lstStyle/>
          <a:p>
            <a:endParaRPr lang="en-US" sz="2800" dirty="0">
              <a:solidFill>
                <a:schemeClr val="accent1"/>
              </a:solidFill>
              <a:latin typeface="Bree Serif" panose="02000503040000020004" pitchFamily="2" charset="0"/>
            </a:endParaRPr>
          </a:p>
          <a:p>
            <a:r>
              <a:rPr lang="en-US" sz="2800" dirty="0">
                <a:solidFill>
                  <a:schemeClr val="accent1"/>
                </a:solidFill>
                <a:latin typeface="Bree Serif" panose="02000503040000020004" pitchFamily="2" charset="0"/>
              </a:rPr>
              <a:t>The Dutch colonists built a </a:t>
            </a:r>
            <a:r>
              <a:rPr lang="en-US" sz="2800" b="1" dirty="0">
                <a:solidFill>
                  <a:schemeClr val="accent1"/>
                </a:solidFill>
                <a:latin typeface="Bree Serif" panose="02000503040000020004" pitchFamily="2" charset="0"/>
              </a:rPr>
              <a:t>settlement</a:t>
            </a:r>
            <a:r>
              <a:rPr lang="en-US" sz="2800" dirty="0">
                <a:solidFill>
                  <a:schemeClr val="accent1"/>
                </a:solidFill>
                <a:latin typeface="Bree Serif" panose="02000503040000020004" pitchFamily="2" charset="0"/>
              </a:rPr>
              <a:t> at the southern end of Manhattan. They called it New Amsterdam.  </a:t>
            </a:r>
          </a:p>
        </p:txBody>
      </p:sp>
      <p:pic>
        <p:nvPicPr>
          <p:cNvPr id="3" name="Picture 2">
            <a:extLst>
              <a:ext uri="{FF2B5EF4-FFF2-40B4-BE49-F238E27FC236}">
                <a16:creationId xmlns:a16="http://schemas.microsoft.com/office/drawing/2014/main" id="{9E398AF4-686F-4C63-BE62-F84245ED90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50848" y="4678772"/>
            <a:ext cx="3874183" cy="2179228"/>
          </a:xfrm>
          <a:prstGeom prst="rect">
            <a:avLst/>
          </a:prstGeom>
        </p:spPr>
      </p:pic>
    </p:spTree>
    <p:extLst>
      <p:ext uri="{BB962C8B-B14F-4D97-AF65-F5344CB8AC3E}">
        <p14:creationId xmlns:p14="http://schemas.microsoft.com/office/powerpoint/2010/main" val="3301265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3.bp.blogspot.com/-EK3qZA8Z4Pw/UooucslLwlI/AAAAAAAAB3U/OCuaeYvYhRY/s1600/TCOM+Lenape+Forced+Migration+Map.jpg">
            <a:extLst>
              <a:ext uri="{FF2B5EF4-FFF2-40B4-BE49-F238E27FC236}">
                <a16:creationId xmlns:a16="http://schemas.microsoft.com/office/drawing/2014/main" id="{72D5CFD3-1FBE-49D9-91AB-EA6C2351101A}"/>
              </a:ext>
            </a:extLst>
          </p:cNvPr>
          <p:cNvPicPr>
            <a:picLocks noChangeAspect="1" noChangeArrowheads="1"/>
          </p:cNvPicPr>
          <p:nvPr/>
        </p:nvPicPr>
        <p:blipFill rotWithShape="1">
          <a:blip r:embed="rId3" cstate="screen">
            <a:clrChange>
              <a:clrFrom>
                <a:srgbClr val="B8E0E8"/>
              </a:clrFrom>
              <a:clrTo>
                <a:srgbClr val="B8E0E8">
                  <a:alpha val="0"/>
                </a:srgbClr>
              </a:clrTo>
            </a:clrChange>
            <a:extLst>
              <a:ext uri="{28A0092B-C50C-407E-A947-70E740481C1C}">
                <a14:useLocalDpi xmlns:a14="http://schemas.microsoft.com/office/drawing/2010/main"/>
              </a:ext>
            </a:extLst>
          </a:blip>
          <a:srcRect/>
          <a:stretch/>
        </p:blipFill>
        <p:spPr bwMode="auto">
          <a:xfrm>
            <a:off x="0" y="1287457"/>
            <a:ext cx="8401530" cy="55092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D3FE31A2-ABEC-4E4A-813D-D854A846FD8A}"/>
              </a:ext>
            </a:extLst>
          </p:cNvPr>
          <p:cNvSpPr/>
          <p:nvPr/>
        </p:nvSpPr>
        <p:spPr>
          <a:xfrm>
            <a:off x="178765" y="177438"/>
            <a:ext cx="812643" cy="812071"/>
          </a:xfrm>
          <a:prstGeom prst="ellipse">
            <a:avLst/>
          </a:prstGeom>
          <a:ln/>
        </p:spPr>
        <p:style>
          <a:lnRef idx="1">
            <a:schemeClr val="accent1"/>
          </a:lnRef>
          <a:fillRef idx="3">
            <a:schemeClr val="accent1"/>
          </a:fillRef>
          <a:effectRef idx="2">
            <a:schemeClr val="accent1"/>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17</a:t>
            </a:r>
          </a:p>
        </p:txBody>
      </p:sp>
      <p:sp>
        <p:nvSpPr>
          <p:cNvPr id="8" name="Rectangle 7">
            <a:extLst>
              <a:ext uri="{FF2B5EF4-FFF2-40B4-BE49-F238E27FC236}">
                <a16:creationId xmlns:a16="http://schemas.microsoft.com/office/drawing/2014/main" id="{68121F85-9C45-49E9-9DAA-D72FEA285656}"/>
              </a:ext>
            </a:extLst>
          </p:cNvPr>
          <p:cNvSpPr/>
          <p:nvPr/>
        </p:nvSpPr>
        <p:spPr>
          <a:xfrm>
            <a:off x="1090023" y="172769"/>
            <a:ext cx="11213865" cy="954107"/>
          </a:xfrm>
          <a:prstGeom prst="rect">
            <a:avLst/>
          </a:prstGeom>
          <a:noFill/>
        </p:spPr>
        <p:txBody>
          <a:bodyPr wrap="square">
            <a:spAutoFit/>
          </a:bodyPr>
          <a:lstStyle/>
          <a:p>
            <a:r>
              <a:rPr lang="en-US" sz="2800" dirty="0">
                <a:solidFill>
                  <a:schemeClr val="accent1"/>
                </a:solidFill>
                <a:latin typeface="Bree Serif" panose="02000503040000020004" pitchFamily="2" charset="0"/>
              </a:rPr>
              <a:t>What followed for the Lenape was devastating loss of life, disruption of tradition, enormous loss of lands and </a:t>
            </a:r>
            <a:r>
              <a:rPr lang="en-US" sz="2800" b="1" dirty="0">
                <a:solidFill>
                  <a:schemeClr val="accent1"/>
                </a:solidFill>
                <a:latin typeface="Bree Serif" panose="02000503040000020004" pitchFamily="2" charset="0"/>
              </a:rPr>
              <a:t>forced migration</a:t>
            </a:r>
            <a:r>
              <a:rPr lang="en-US" sz="2800" dirty="0">
                <a:solidFill>
                  <a:schemeClr val="accent1"/>
                </a:solidFill>
                <a:latin typeface="Bree Serif" panose="02000503040000020004" pitchFamily="2" charset="0"/>
              </a:rPr>
              <a:t>. </a:t>
            </a:r>
          </a:p>
        </p:txBody>
      </p:sp>
      <p:sp>
        <p:nvSpPr>
          <p:cNvPr id="2" name="Rectangle 1">
            <a:extLst>
              <a:ext uri="{FF2B5EF4-FFF2-40B4-BE49-F238E27FC236}">
                <a16:creationId xmlns:a16="http://schemas.microsoft.com/office/drawing/2014/main" id="{25E6B34F-A133-4ED6-AB34-1353AE8ED108}"/>
              </a:ext>
            </a:extLst>
          </p:cNvPr>
          <p:cNvSpPr/>
          <p:nvPr/>
        </p:nvSpPr>
        <p:spPr>
          <a:xfrm>
            <a:off x="8148320" y="1946616"/>
            <a:ext cx="3794364" cy="1384995"/>
          </a:xfrm>
          <a:prstGeom prst="rect">
            <a:avLst/>
          </a:prstGeom>
        </p:spPr>
        <p:txBody>
          <a:bodyPr wrap="square">
            <a:spAutoFit/>
          </a:bodyPr>
          <a:lstStyle/>
          <a:p>
            <a:pPr algn="r"/>
            <a:r>
              <a:rPr lang="en-US" sz="2100" dirty="0">
                <a:solidFill>
                  <a:schemeClr val="accent1"/>
                </a:solidFill>
                <a:latin typeface="Bree Serif" panose="02000503040000020004" pitchFamily="2" charset="0"/>
              </a:rPr>
              <a:t>Over the following decades, the Lenape had to defend their land against the invading European colonists. </a:t>
            </a:r>
          </a:p>
        </p:txBody>
      </p:sp>
      <p:sp>
        <p:nvSpPr>
          <p:cNvPr id="3" name="Rectangle 2">
            <a:extLst>
              <a:ext uri="{FF2B5EF4-FFF2-40B4-BE49-F238E27FC236}">
                <a16:creationId xmlns:a16="http://schemas.microsoft.com/office/drawing/2014/main" id="{87DE347D-BC0C-4E00-A95A-8596DDD0BC2A}"/>
              </a:ext>
            </a:extLst>
          </p:cNvPr>
          <p:cNvSpPr/>
          <p:nvPr/>
        </p:nvSpPr>
        <p:spPr>
          <a:xfrm>
            <a:off x="7665720" y="5473005"/>
            <a:ext cx="4276964" cy="1384995"/>
          </a:xfrm>
          <a:prstGeom prst="rect">
            <a:avLst/>
          </a:prstGeom>
        </p:spPr>
        <p:txBody>
          <a:bodyPr wrap="square">
            <a:spAutoFit/>
          </a:bodyPr>
          <a:lstStyle/>
          <a:p>
            <a:pPr algn="r"/>
            <a:r>
              <a:rPr lang="en-US" sz="2100" dirty="0">
                <a:solidFill>
                  <a:schemeClr val="accent1"/>
                </a:solidFill>
                <a:latin typeface="Bree Serif" panose="02000503040000020004" pitchFamily="2" charset="0"/>
              </a:rPr>
              <a:t>Those who survived were forced to migrate west, far away from their homelands.</a:t>
            </a:r>
          </a:p>
          <a:p>
            <a:pPr algn="r"/>
            <a:endParaRPr lang="en-US" sz="2100" dirty="0">
              <a:solidFill>
                <a:schemeClr val="accent1"/>
              </a:solidFill>
              <a:latin typeface="Bree Serif" panose="02000503040000020004" pitchFamily="2" charset="0"/>
            </a:endParaRPr>
          </a:p>
        </p:txBody>
      </p:sp>
      <p:sp>
        <p:nvSpPr>
          <p:cNvPr id="5" name="Rectangle 4">
            <a:extLst>
              <a:ext uri="{FF2B5EF4-FFF2-40B4-BE49-F238E27FC236}">
                <a16:creationId xmlns:a16="http://schemas.microsoft.com/office/drawing/2014/main" id="{D87A968F-A133-4621-ADCC-53A9BAD2BBD1}"/>
              </a:ext>
            </a:extLst>
          </p:cNvPr>
          <p:cNvSpPr/>
          <p:nvPr/>
        </p:nvSpPr>
        <p:spPr>
          <a:xfrm>
            <a:off x="7839456" y="3551485"/>
            <a:ext cx="4103228" cy="1708160"/>
          </a:xfrm>
          <a:prstGeom prst="rect">
            <a:avLst/>
          </a:prstGeom>
        </p:spPr>
        <p:txBody>
          <a:bodyPr wrap="square">
            <a:spAutoFit/>
          </a:bodyPr>
          <a:lstStyle/>
          <a:p>
            <a:pPr algn="r"/>
            <a:r>
              <a:rPr lang="en-US" sz="2100" dirty="0">
                <a:solidFill>
                  <a:schemeClr val="accent1"/>
                </a:solidFill>
                <a:latin typeface="Bree Serif" panose="02000503040000020004" pitchFamily="2" charset="0"/>
              </a:rPr>
              <a:t>Unfortunately, newly-introduced diseases from Europe and conflicts with other Native American tribes made the situation worse.</a:t>
            </a:r>
          </a:p>
        </p:txBody>
      </p:sp>
    </p:spTree>
    <p:extLst>
      <p:ext uri="{BB962C8B-B14F-4D97-AF65-F5344CB8AC3E}">
        <p14:creationId xmlns:p14="http://schemas.microsoft.com/office/powerpoint/2010/main" val="1773557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CC6E88F-4B85-4D2A-AF87-910F42B1E7F2}"/>
              </a:ext>
            </a:extLst>
          </p:cNvPr>
          <p:cNvSpPr/>
          <p:nvPr/>
        </p:nvSpPr>
        <p:spPr>
          <a:xfrm>
            <a:off x="3611168" y="2015090"/>
            <a:ext cx="681432" cy="72811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106" name="Picture 2" descr="File:Pothole Inwood Hill.jpg">
            <a:extLst>
              <a:ext uri="{FF2B5EF4-FFF2-40B4-BE49-F238E27FC236}">
                <a16:creationId xmlns:a16="http://schemas.microsoft.com/office/drawing/2014/main" id="{CA67EF0D-FD86-49C4-A2B1-AB6CB178DD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575715" cy="68769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lated image">
            <a:extLst>
              <a:ext uri="{FF2B5EF4-FFF2-40B4-BE49-F238E27FC236}">
                <a16:creationId xmlns:a16="http://schemas.microsoft.com/office/drawing/2014/main" id="{FD086AB6-261D-4229-B0F2-06F83D5E42A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4484227"/>
            <a:ext cx="2908376" cy="2392680"/>
          </a:xfrm>
          <a:prstGeom prst="rect">
            <a:avLst/>
          </a:prstGeom>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0F80974C-0AAD-40EB-943B-4F74857008A6}"/>
              </a:ext>
            </a:extLst>
          </p:cNvPr>
          <p:cNvSpPr/>
          <p:nvPr/>
        </p:nvSpPr>
        <p:spPr>
          <a:xfrm>
            <a:off x="1292762" y="4906128"/>
            <a:ext cx="522345" cy="50470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7E6BF53-624A-4190-91CD-4D11F3B497A7}"/>
              </a:ext>
            </a:extLst>
          </p:cNvPr>
          <p:cNvSpPr/>
          <p:nvPr/>
        </p:nvSpPr>
        <p:spPr>
          <a:xfrm>
            <a:off x="11257912" y="155764"/>
            <a:ext cx="812643" cy="812071"/>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18</a:t>
            </a:r>
            <a:endParaRPr lang="en-US" sz="1050" dirty="0">
              <a:solidFill>
                <a:schemeClr val="bg1"/>
              </a:solidFill>
              <a:latin typeface="Bree Serif" panose="02000503040000020004" pitchFamily="2" charset="0"/>
            </a:endParaRPr>
          </a:p>
        </p:txBody>
      </p:sp>
      <p:sp>
        <p:nvSpPr>
          <p:cNvPr id="3" name="Flowchart: Delay 2">
            <a:extLst>
              <a:ext uri="{FF2B5EF4-FFF2-40B4-BE49-F238E27FC236}">
                <a16:creationId xmlns:a16="http://schemas.microsoft.com/office/drawing/2014/main" id="{0322467A-9C7E-4A58-B57B-0542D8A160E6}"/>
              </a:ext>
            </a:extLst>
          </p:cNvPr>
          <p:cNvSpPr/>
          <p:nvPr/>
        </p:nvSpPr>
        <p:spPr>
          <a:xfrm rot="16200000">
            <a:off x="6063881" y="1603676"/>
            <a:ext cx="6876912" cy="3631732"/>
          </a:xfrm>
          <a:prstGeom prst="flowChartDe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2CAE3C-E19E-49BE-AA9D-60A65762036B}"/>
              </a:ext>
            </a:extLst>
          </p:cNvPr>
          <p:cNvSpPr/>
          <p:nvPr/>
        </p:nvSpPr>
        <p:spPr>
          <a:xfrm>
            <a:off x="7931174" y="3066506"/>
            <a:ext cx="4041435" cy="1938992"/>
          </a:xfrm>
          <a:prstGeom prst="rect">
            <a:avLst/>
          </a:prstGeom>
        </p:spPr>
        <p:txBody>
          <a:bodyPr wrap="square">
            <a:spAutoFit/>
          </a:bodyPr>
          <a:lstStyle/>
          <a:p>
            <a:pPr algn="ctr"/>
            <a:r>
              <a:rPr lang="en-US" sz="2400" dirty="0">
                <a:solidFill>
                  <a:schemeClr val="accent2"/>
                </a:solidFill>
                <a:latin typeface="Bree Serif" panose="02000503040000020004" pitchFamily="2" charset="0"/>
              </a:rPr>
              <a:t>In the 19</a:t>
            </a:r>
            <a:r>
              <a:rPr lang="en-US" sz="2400" baseline="30000" dirty="0">
                <a:solidFill>
                  <a:schemeClr val="accent2"/>
                </a:solidFill>
                <a:latin typeface="Bree Serif" panose="02000503040000020004" pitchFamily="2" charset="0"/>
              </a:rPr>
              <a:t>th</a:t>
            </a:r>
            <a:r>
              <a:rPr lang="en-US" sz="2400" dirty="0">
                <a:solidFill>
                  <a:schemeClr val="accent2"/>
                </a:solidFill>
                <a:latin typeface="Bree Serif" panose="02000503040000020004" pitchFamily="2" charset="0"/>
              </a:rPr>
              <a:t> &amp; 20</a:t>
            </a:r>
            <a:r>
              <a:rPr lang="en-US" sz="2400" baseline="30000" dirty="0">
                <a:solidFill>
                  <a:schemeClr val="accent2"/>
                </a:solidFill>
                <a:latin typeface="Bree Serif" panose="02000503040000020004" pitchFamily="2" charset="0"/>
              </a:rPr>
              <a:t>th</a:t>
            </a:r>
            <a:r>
              <a:rPr lang="en-US" sz="2400" dirty="0">
                <a:solidFill>
                  <a:schemeClr val="accent2"/>
                </a:solidFill>
                <a:latin typeface="Bree Serif" panose="02000503040000020004" pitchFamily="2" charset="0"/>
              </a:rPr>
              <a:t> centuries, </a:t>
            </a:r>
            <a:r>
              <a:rPr lang="en-US" sz="2400" b="1" dirty="0">
                <a:solidFill>
                  <a:schemeClr val="accent2"/>
                </a:solidFill>
                <a:latin typeface="Bree Serif" panose="02000503040000020004" pitchFamily="2" charset="0"/>
              </a:rPr>
              <a:t>archaeologists</a:t>
            </a:r>
            <a:r>
              <a:rPr lang="en-US" sz="2400" dirty="0">
                <a:solidFill>
                  <a:schemeClr val="accent2"/>
                </a:solidFill>
                <a:latin typeface="Bree Serif" panose="02000503040000020004" pitchFamily="2" charset="0"/>
              </a:rPr>
              <a:t> began exploring Inwood Hill Park and digging into its hills, like this one.</a:t>
            </a:r>
          </a:p>
        </p:txBody>
      </p:sp>
      <p:sp>
        <p:nvSpPr>
          <p:cNvPr id="9" name="Rectangle 8">
            <a:extLst>
              <a:ext uri="{FF2B5EF4-FFF2-40B4-BE49-F238E27FC236}">
                <a16:creationId xmlns:a16="http://schemas.microsoft.com/office/drawing/2014/main" id="{929D1533-1961-49DB-AB60-3298B0E9582A}"/>
              </a:ext>
            </a:extLst>
          </p:cNvPr>
          <p:cNvSpPr/>
          <p:nvPr/>
        </p:nvSpPr>
        <p:spPr>
          <a:xfrm>
            <a:off x="8202859" y="871347"/>
            <a:ext cx="3498064" cy="1754326"/>
          </a:xfrm>
          <a:prstGeom prst="rect">
            <a:avLst/>
          </a:prstGeom>
          <a:noFill/>
        </p:spPr>
        <p:txBody>
          <a:bodyPr wrap="square">
            <a:spAutoFit/>
          </a:bodyPr>
          <a:lstStyle/>
          <a:p>
            <a:pPr algn="ctr"/>
            <a:r>
              <a:rPr lang="en-US" sz="3600" dirty="0">
                <a:solidFill>
                  <a:schemeClr val="accent2"/>
                </a:solidFill>
                <a:latin typeface="Bree Serif" panose="02000503040000020004" pitchFamily="2" charset="0"/>
              </a:rPr>
              <a:t>Let’s look at these small hills to our left.</a:t>
            </a:r>
          </a:p>
        </p:txBody>
      </p:sp>
      <p:pic>
        <p:nvPicPr>
          <p:cNvPr id="4" name="Picture 3">
            <a:extLst>
              <a:ext uri="{FF2B5EF4-FFF2-40B4-BE49-F238E27FC236}">
                <a16:creationId xmlns:a16="http://schemas.microsoft.com/office/drawing/2014/main" id="{B3E55AA5-FC02-447D-8116-A2B5AC9BD1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70448">
            <a:off x="6829058" y="5253932"/>
            <a:ext cx="2927532" cy="1646737"/>
          </a:xfrm>
          <a:prstGeom prst="rect">
            <a:avLst/>
          </a:prstGeom>
        </p:spPr>
      </p:pic>
    </p:spTree>
    <p:extLst>
      <p:ext uri="{BB962C8B-B14F-4D97-AF65-F5344CB8AC3E}">
        <p14:creationId xmlns:p14="http://schemas.microsoft.com/office/powerpoint/2010/main" val="2986158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EDE30F-F53C-40C1-A148-7359FCEED5D9}"/>
              </a:ext>
            </a:extLst>
          </p:cNvPr>
          <p:cNvSpPr/>
          <p:nvPr/>
        </p:nvSpPr>
        <p:spPr>
          <a:xfrm>
            <a:off x="8200803" y="554563"/>
            <a:ext cx="3978374" cy="1754326"/>
          </a:xfrm>
          <a:prstGeom prst="rect">
            <a:avLst/>
          </a:prstGeom>
          <a:noFill/>
        </p:spPr>
        <p:txBody>
          <a:bodyPr wrap="square">
            <a:spAutoFit/>
          </a:bodyPr>
          <a:lstStyle/>
          <a:p>
            <a:r>
              <a:rPr lang="en-US" sz="3600" dirty="0">
                <a:solidFill>
                  <a:schemeClr val="accent2"/>
                </a:solidFill>
                <a:latin typeface="Bree Serif" panose="02000503040000020004" pitchFamily="2" charset="0"/>
              </a:rPr>
              <a:t>These archaeologists didn’t find much! </a:t>
            </a:r>
          </a:p>
        </p:txBody>
      </p:sp>
      <p:pic>
        <p:nvPicPr>
          <p:cNvPr id="9220" name="Picture 4" descr="http://myinwood.wpengine.com/wp-content/uploads/2012/12/BoltonCalverB400dpi_1.jpg">
            <a:extLst>
              <a:ext uri="{FF2B5EF4-FFF2-40B4-BE49-F238E27FC236}">
                <a16:creationId xmlns:a16="http://schemas.microsoft.com/office/drawing/2014/main" id="{F32FB452-9CFF-40BD-A0EB-C236B4C406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663" y="512936"/>
            <a:ext cx="7940040" cy="5691217"/>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2E2A9591-83FC-4884-A3FF-AE24C1E6F2FF}"/>
              </a:ext>
            </a:extLst>
          </p:cNvPr>
          <p:cNvSpPr/>
          <p:nvPr/>
        </p:nvSpPr>
        <p:spPr>
          <a:xfrm>
            <a:off x="181876" y="170082"/>
            <a:ext cx="812643" cy="812071"/>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19</a:t>
            </a:r>
            <a:endParaRPr lang="en-US" sz="1050" dirty="0">
              <a:solidFill>
                <a:schemeClr val="bg1"/>
              </a:solidFill>
              <a:latin typeface="Bree Serif" panose="02000503040000020004" pitchFamily="2" charset="0"/>
            </a:endParaRPr>
          </a:p>
        </p:txBody>
      </p:sp>
      <p:sp>
        <p:nvSpPr>
          <p:cNvPr id="3" name="Rectangle 2">
            <a:extLst>
              <a:ext uri="{FF2B5EF4-FFF2-40B4-BE49-F238E27FC236}">
                <a16:creationId xmlns:a16="http://schemas.microsoft.com/office/drawing/2014/main" id="{7D500186-2A18-456D-BB48-B921CCAD6674}"/>
              </a:ext>
            </a:extLst>
          </p:cNvPr>
          <p:cNvSpPr/>
          <p:nvPr/>
        </p:nvSpPr>
        <p:spPr>
          <a:xfrm>
            <a:off x="8306612" y="2490537"/>
            <a:ext cx="3766756" cy="3477875"/>
          </a:xfrm>
          <a:prstGeom prst="rect">
            <a:avLst/>
          </a:prstGeom>
        </p:spPr>
        <p:txBody>
          <a:bodyPr wrap="square">
            <a:spAutoFit/>
          </a:bodyPr>
          <a:lstStyle/>
          <a:p>
            <a:pPr algn="ctr"/>
            <a:r>
              <a:rPr lang="en-US" sz="2400" dirty="0">
                <a:solidFill>
                  <a:schemeClr val="accent2"/>
                </a:solidFill>
                <a:latin typeface="Bree Serif" panose="02000503040000020004" pitchFamily="2" charset="0"/>
              </a:rPr>
              <a:t>There was pottery, some arrowheads and a few shell mounds known as </a:t>
            </a:r>
            <a:r>
              <a:rPr lang="en-US" sz="2400" b="1" dirty="0">
                <a:solidFill>
                  <a:schemeClr val="accent2"/>
                </a:solidFill>
                <a:latin typeface="Bree Serif" panose="02000503040000020004" pitchFamily="2" charset="0"/>
              </a:rPr>
              <a:t>middens</a:t>
            </a:r>
            <a:r>
              <a:rPr lang="en-US" sz="2400" dirty="0">
                <a:solidFill>
                  <a:schemeClr val="accent2"/>
                </a:solidFill>
                <a:latin typeface="Bree Serif" panose="02000503040000020004" pitchFamily="2" charset="0"/>
              </a:rPr>
              <a:t>. </a:t>
            </a:r>
          </a:p>
          <a:p>
            <a:pPr algn="ctr"/>
            <a:endParaRPr lang="en-US" sz="2400" dirty="0">
              <a:solidFill>
                <a:schemeClr val="accent2"/>
              </a:solidFill>
              <a:latin typeface="Bree Serif" panose="02000503040000020004" pitchFamily="2" charset="0"/>
            </a:endParaRPr>
          </a:p>
          <a:p>
            <a:pPr algn="ctr"/>
            <a:r>
              <a:rPr lang="en-US" sz="2000" dirty="0">
                <a:solidFill>
                  <a:schemeClr val="accent2"/>
                </a:solidFill>
                <a:latin typeface="Bree Serif" panose="02000503040000020004" pitchFamily="2" charset="0"/>
              </a:rPr>
              <a:t>Middens are small hills of waste, which for the Lenape, consisted mostly of the shells of seafood they caught and ate from the river. </a:t>
            </a:r>
            <a:endParaRPr lang="en-US" sz="2400" dirty="0">
              <a:solidFill>
                <a:schemeClr val="accent2"/>
              </a:solidFill>
              <a:latin typeface="Bree Serif" panose="02000503040000020004" pitchFamily="2" charset="0"/>
            </a:endParaRPr>
          </a:p>
        </p:txBody>
      </p:sp>
      <p:sp>
        <p:nvSpPr>
          <p:cNvPr id="17" name="Speech Bubble: Oval 16">
            <a:extLst>
              <a:ext uri="{FF2B5EF4-FFF2-40B4-BE49-F238E27FC236}">
                <a16:creationId xmlns:a16="http://schemas.microsoft.com/office/drawing/2014/main" id="{938BE140-BFE4-4056-8169-D8353615EEC4}"/>
              </a:ext>
            </a:extLst>
          </p:cNvPr>
          <p:cNvSpPr/>
          <p:nvPr/>
        </p:nvSpPr>
        <p:spPr>
          <a:xfrm>
            <a:off x="3305856" y="4839304"/>
            <a:ext cx="4937788" cy="1888054"/>
          </a:xfrm>
          <a:prstGeom prst="wedgeEllipseCallout">
            <a:avLst>
              <a:gd name="adj1" fmla="val -76204"/>
              <a:gd name="adj2" fmla="val -2983"/>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a:solidFill>
                  <a:schemeClr val="bg1"/>
                </a:solidFill>
                <a:latin typeface="Bree Serif" panose="02000503040000020004" pitchFamily="2" charset="0"/>
              </a:rPr>
              <a:t>Although the Lenape lived here for thousands of years how did they leave so little waste? How did they live this way?</a:t>
            </a:r>
          </a:p>
        </p:txBody>
      </p:sp>
      <p:pic>
        <p:nvPicPr>
          <p:cNvPr id="4" name="Picture 3">
            <a:extLst>
              <a:ext uri="{FF2B5EF4-FFF2-40B4-BE49-F238E27FC236}">
                <a16:creationId xmlns:a16="http://schemas.microsoft.com/office/drawing/2014/main" id="{D297645C-9837-4565-A0C2-1F7BB5D281DA}"/>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7963" b="93241" l="10000" r="90000">
                        <a14:foregroundMark x1="42969" y1="7963" x2="42969" y2="7963"/>
                        <a14:foregroundMark x1="36563" y1="93241" x2="36563" y2="93241"/>
                        <a14:backgroundMark x1="78750" y1="81574" x2="75990" y2="75463"/>
                        <a14:backgroundMark x1="75990" y1="75463" x2="70417" y2="54630"/>
                        <a14:backgroundMark x1="70417" y1="54630" x2="67344" y2="49537"/>
                        <a14:backgroundMark x1="67344" y1="49537" x2="59375" y2="53611"/>
                        <a14:backgroundMark x1="59375" y1="53611" x2="55885" y2="56759"/>
                        <a14:backgroundMark x1="55885" y1="56759" x2="57917" y2="70741"/>
                        <a14:backgroundMark x1="57917" y1="70741" x2="58281" y2="94537"/>
                        <a14:backgroundMark x1="58281" y1="94537" x2="63281" y2="94444"/>
                        <a14:backgroundMark x1="63281" y1="94444" x2="75833" y2="86574"/>
                        <a14:backgroundMark x1="75833" y1="86574" x2="78750" y2="81574"/>
                        <a14:backgroundMark x1="78750" y1="81574" x2="78750" y2="81574"/>
                        <a14:backgroundMark x1="55990" y1="56852" x2="69271" y2="50000"/>
                        <a14:backgroundMark x1="69271" y1="50000" x2="73854" y2="55278"/>
                        <a14:backgroundMark x1="73854" y1="55278" x2="76198" y2="61019"/>
                        <a14:backgroundMark x1="76198" y1="61019" x2="76927" y2="69630"/>
                        <a14:backgroundMark x1="76927" y1="69630" x2="76042" y2="76759"/>
                        <a14:backgroundMark x1="76042" y1="76759" x2="77865" y2="82963"/>
                        <a14:backgroundMark x1="77865" y1="82963" x2="62240" y2="93056"/>
                        <a14:backgroundMark x1="62240" y1="93056" x2="57969" y2="90185"/>
                        <a14:backgroundMark x1="57969" y1="90185" x2="58125" y2="79444"/>
                        <a14:backgroundMark x1="58125" y1="79444" x2="60625" y2="64444"/>
                        <a14:backgroundMark x1="60625" y1="64444" x2="56771" y2="55556"/>
                        <a14:backgroundMark x1="55365" y1="57870" x2="53229" y2="51574"/>
                        <a14:backgroundMark x1="53229" y1="51574" x2="52552" y2="58981"/>
                        <a14:backgroundMark x1="52552" y1="58981" x2="55677" y2="57222"/>
                      </a14:backgroundRemoval>
                    </a14:imgEffect>
                  </a14:imgLayer>
                </a14:imgProps>
              </a:ext>
              <a:ext uri="{28A0092B-C50C-407E-A947-70E740481C1C}">
                <a14:useLocalDpi xmlns:a14="http://schemas.microsoft.com/office/drawing/2010/main"/>
              </a:ext>
            </a:extLst>
          </a:blip>
          <a:stretch>
            <a:fillRect/>
          </a:stretch>
        </p:blipFill>
        <p:spPr>
          <a:xfrm>
            <a:off x="81000" y="4754681"/>
            <a:ext cx="3186357" cy="1792326"/>
          </a:xfrm>
          <a:prstGeom prst="rect">
            <a:avLst/>
          </a:prstGeom>
        </p:spPr>
      </p:pic>
    </p:spTree>
    <p:extLst>
      <p:ext uri="{BB962C8B-B14F-4D97-AF65-F5344CB8AC3E}">
        <p14:creationId xmlns:p14="http://schemas.microsoft.com/office/powerpoint/2010/main" val="4046970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https://www.nycgovparks.org/pagefiles/107/inwood-hill-park-map-rock-formations__57d2ba470ac0e.jpg">
            <a:extLst>
              <a:ext uri="{FF2B5EF4-FFF2-40B4-BE49-F238E27FC236}">
                <a16:creationId xmlns:a16="http://schemas.microsoft.com/office/drawing/2014/main" id="{3C2B3967-BA40-4259-AA05-4D8AA51F1D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25805" y="3494"/>
            <a:ext cx="2444462" cy="27542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6" descr="https://www.nycgovparks.org/pagefiles/107/inwood-hill-park-map-overlook-meadow__57d2ba46c875c.jpg">
            <a:extLst>
              <a:ext uri="{FF2B5EF4-FFF2-40B4-BE49-F238E27FC236}">
                <a16:creationId xmlns:a16="http://schemas.microsoft.com/office/drawing/2014/main" id="{98E43D3E-E126-4622-8592-12BB3AFA2B6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16960" y="5754329"/>
            <a:ext cx="8331199" cy="1103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84" name="Picture 8" descr="http://1.bp.blogspot.com/-legN1ZwqBis/UA77jspl4CI/AAAAAAAAAmk/8aBMIfH9AVU/s1600/photo+1.jpg">
            <a:extLst>
              <a:ext uri="{FF2B5EF4-FFF2-40B4-BE49-F238E27FC236}">
                <a16:creationId xmlns:a16="http://schemas.microsoft.com/office/drawing/2014/main" id="{71095B4C-80E4-4E37-B7A0-F6A16D84AD1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039045" y="-8907"/>
            <a:ext cx="2715575" cy="2753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421F971-46C7-48A1-BACB-6C2D05B3738F}"/>
              </a:ext>
            </a:extLst>
          </p:cNvPr>
          <p:cNvSpPr/>
          <p:nvPr/>
        </p:nvSpPr>
        <p:spPr>
          <a:xfrm>
            <a:off x="151124" y="3979991"/>
            <a:ext cx="3324082" cy="1384995"/>
          </a:xfrm>
          <a:prstGeom prst="rect">
            <a:avLst/>
          </a:prstGeom>
        </p:spPr>
        <p:txBody>
          <a:bodyPr wrap="square">
            <a:spAutoFit/>
          </a:bodyPr>
          <a:lstStyle/>
          <a:p>
            <a:pPr algn="ctr"/>
            <a:r>
              <a:rPr lang="en-US" sz="2800" i="1" dirty="0">
                <a:solidFill>
                  <a:schemeClr val="accent6"/>
                </a:solidFill>
                <a:latin typeface="Bree Serif" panose="02000503040000020004" pitchFamily="2" charset="0"/>
              </a:rPr>
              <a:t>All </a:t>
            </a:r>
            <a:r>
              <a:rPr lang="en-US" sz="2800" dirty="0">
                <a:solidFill>
                  <a:schemeClr val="accent6"/>
                </a:solidFill>
                <a:latin typeface="Bree Serif" panose="02000503040000020004" pitchFamily="2" charset="0"/>
              </a:rPr>
              <a:t> of New York City once looked like this.</a:t>
            </a:r>
          </a:p>
        </p:txBody>
      </p:sp>
      <p:pic>
        <p:nvPicPr>
          <p:cNvPr id="24582" name="Picture 6" descr="Image result for inwood hill park caves">
            <a:extLst>
              <a:ext uri="{FF2B5EF4-FFF2-40B4-BE49-F238E27FC236}">
                <a16:creationId xmlns:a16="http://schemas.microsoft.com/office/drawing/2014/main" id="{ACF1992B-A59D-4F6C-9054-16E3C0A74FD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18819" y="-8907"/>
            <a:ext cx="2334665" cy="2753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CA224CE-0EB2-491E-BB06-12BD4424F5B5}"/>
              </a:ext>
            </a:extLst>
          </p:cNvPr>
          <p:cNvSpPr/>
          <p:nvPr/>
        </p:nvSpPr>
        <p:spPr>
          <a:xfrm>
            <a:off x="1119460" y="239022"/>
            <a:ext cx="2387192" cy="707886"/>
          </a:xfrm>
          <a:prstGeom prst="rect">
            <a:avLst/>
          </a:prstGeom>
        </p:spPr>
        <p:txBody>
          <a:bodyPr wrap="none">
            <a:spAutoFit/>
          </a:bodyPr>
          <a:lstStyle/>
          <a:p>
            <a:pPr algn="r"/>
            <a:r>
              <a:rPr lang="en-US" sz="4000" dirty="0">
                <a:solidFill>
                  <a:schemeClr val="accent6"/>
                </a:solidFill>
                <a:latin typeface="Bree Serif" panose="02000503040000020004" pitchFamily="2" charset="0"/>
              </a:rPr>
              <a:t>Welcome!</a:t>
            </a:r>
          </a:p>
        </p:txBody>
      </p:sp>
      <p:sp>
        <p:nvSpPr>
          <p:cNvPr id="23" name="Oval 22">
            <a:extLst>
              <a:ext uri="{FF2B5EF4-FFF2-40B4-BE49-F238E27FC236}">
                <a16:creationId xmlns:a16="http://schemas.microsoft.com/office/drawing/2014/main" id="{0B213658-365C-4EBD-9EC3-69D6A4E4F835}"/>
              </a:ext>
            </a:extLst>
          </p:cNvPr>
          <p:cNvSpPr/>
          <p:nvPr/>
        </p:nvSpPr>
        <p:spPr>
          <a:xfrm>
            <a:off x="174007" y="146476"/>
            <a:ext cx="812643" cy="812071"/>
          </a:xfrm>
          <a:prstGeom prst="ellipse">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dirty="0">
                <a:solidFill>
                  <a:schemeClr val="bg1"/>
                </a:solidFill>
                <a:latin typeface="Bree Serif" panose="02000503040000020004" pitchFamily="2" charset="0"/>
              </a:rPr>
              <a:t>2</a:t>
            </a:r>
          </a:p>
        </p:txBody>
      </p:sp>
      <p:pic>
        <p:nvPicPr>
          <p:cNvPr id="10" name="Picture 2" descr="Image result for inwood hill park">
            <a:extLst>
              <a:ext uri="{FF2B5EF4-FFF2-40B4-BE49-F238E27FC236}">
                <a16:creationId xmlns:a16="http://schemas.microsoft.com/office/drawing/2014/main" id="{84108217-60CA-4903-BC8D-5CCE26B5DBB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675159" y="3703190"/>
            <a:ext cx="4074606" cy="12406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86" name="Picture 10" descr="https://welikia.org/wp-content/uploads/_jlm4286-beaver.jpg">
            <a:extLst>
              <a:ext uri="{FF2B5EF4-FFF2-40B4-BE49-F238E27FC236}">
                <a16:creationId xmlns:a16="http://schemas.microsoft.com/office/drawing/2014/main" id="{7355BD10-67B9-4711-9CF5-F1C608A48C50}"/>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bwMode="auto">
          <a:xfrm>
            <a:off x="3707953" y="3688667"/>
            <a:ext cx="4074606" cy="12552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File:Pothole Inwood Hill.jpg">
            <a:extLst>
              <a:ext uri="{FF2B5EF4-FFF2-40B4-BE49-F238E27FC236}">
                <a16:creationId xmlns:a16="http://schemas.microsoft.com/office/drawing/2014/main" id="{84D6CBFC-7906-4311-AFB7-359AC88817D8}"/>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rot="367481">
            <a:off x="3848366" y="-1417580"/>
            <a:ext cx="323518" cy="83418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2D602FA-FC27-4E0A-9D76-369E668E5716}"/>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7161" b="89950" l="5983" r="89744">
                        <a14:foregroundMark x1="67521" y1="78392" x2="67521" y2="78392"/>
                        <a14:foregroundMark x1="34402" y1="15201" x2="34402" y2="15201"/>
                        <a14:foregroundMark x1="50427" y1="21859" x2="47069" y2="16161"/>
                        <a14:foregroundMark x1="40029" y1="8836" x2="25427" y2="7161"/>
                        <a14:foregroundMark x1="25427" y1="7161" x2="11538" y2="14447"/>
                        <a14:foregroundMark x1="11538" y1="14447" x2="13034" y2="25000"/>
                        <a14:foregroundMark x1="13034" y1="25000" x2="13034" y2="25000"/>
                        <a14:foregroundMark x1="54274" y1="82412" x2="37179" y2="85930"/>
                        <a14:foregroundMark x1="37179" y1="85930" x2="20513" y2="82538"/>
                        <a14:foregroundMark x1="20513" y1="82538" x2="11966" y2="72990"/>
                        <a14:foregroundMark x1="11966" y1="72990" x2="27350" y2="53141"/>
                        <a14:foregroundMark x1="27350" y1="53141" x2="30128" y2="51131"/>
                        <a14:foregroundMark x1="8547" y1="47362" x2="5983" y2="36558"/>
                        <a14:foregroundMark x1="5983" y1="36558" x2="9829" y2="28518"/>
                        <a14:backgroundMark x1="49786" y1="18970" x2="40812" y2="7161"/>
                        <a14:backgroundMark x1="49786" y1="17965" x2="40385" y2="8668"/>
                        <a14:backgroundMark x1="40385" y1="8668" x2="52991" y2="15829"/>
                        <a14:backgroundMark x1="52991" y1="15829" x2="48504" y2="10302"/>
                      </a14:backgroundRemoval>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rot="333796">
            <a:off x="2866962" y="862693"/>
            <a:ext cx="1479085" cy="2515709"/>
          </a:xfrm>
          <a:prstGeom prst="rect">
            <a:avLst/>
          </a:prstGeom>
        </p:spPr>
      </p:pic>
      <p:pic>
        <p:nvPicPr>
          <p:cNvPr id="27" name="Picture 2" descr="File:Pothole Inwood Hill.jpg">
            <a:extLst>
              <a:ext uri="{FF2B5EF4-FFF2-40B4-BE49-F238E27FC236}">
                <a16:creationId xmlns:a16="http://schemas.microsoft.com/office/drawing/2014/main" id="{FCBCAFEA-687C-4BF7-B910-2D3F976BF0B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rot="21232519" flipH="1">
            <a:off x="11372021" y="-1417581"/>
            <a:ext cx="323518" cy="834181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17A02779-1F35-4777-A5C5-696A1E94503E}"/>
              </a:ext>
            </a:extLst>
          </p:cNvPr>
          <p:cNvSpPr/>
          <p:nvPr/>
        </p:nvSpPr>
        <p:spPr>
          <a:xfrm>
            <a:off x="4252308" y="4834447"/>
            <a:ext cx="7275363" cy="913540"/>
          </a:xfrm>
          <a:prstGeom prst="roundRect">
            <a:avLst/>
          </a:prstGeom>
          <a:solidFill>
            <a:schemeClr val="bg1"/>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solidFill>
                  <a:schemeClr val="accent6"/>
                </a:solidFill>
                <a:latin typeface="Bree Serif" panose="02000503040000020004" pitchFamily="2" charset="0"/>
              </a:rPr>
              <a:t>It had clear, clean waters with fish, porpoises and whales in the harbor, along with fresh air for all to breathe.</a:t>
            </a:r>
          </a:p>
          <a:p>
            <a:pPr algn="ctr"/>
            <a:r>
              <a:rPr lang="en-US" sz="1600" dirty="0">
                <a:solidFill>
                  <a:schemeClr val="accent6"/>
                </a:solidFill>
                <a:latin typeface="Bree Serif" panose="02000503040000020004" pitchFamily="2" charset="0"/>
              </a:rPr>
              <a:t>This land was once incredibly </a:t>
            </a:r>
            <a:r>
              <a:rPr lang="en-US" b="1" dirty="0">
                <a:solidFill>
                  <a:schemeClr val="accent6"/>
                </a:solidFill>
                <a:latin typeface="Bree Serif" panose="02000503040000020004" pitchFamily="2" charset="0"/>
              </a:rPr>
              <a:t>biodiverse</a:t>
            </a:r>
            <a:r>
              <a:rPr lang="en-US" sz="1600" dirty="0">
                <a:solidFill>
                  <a:schemeClr val="accent6"/>
                </a:solidFill>
                <a:latin typeface="Bree Serif" panose="02000503040000020004" pitchFamily="2" charset="0"/>
              </a:rPr>
              <a:t>.</a:t>
            </a:r>
          </a:p>
        </p:txBody>
      </p:sp>
      <p:sp>
        <p:nvSpPr>
          <p:cNvPr id="14" name="Rectangle 13">
            <a:extLst>
              <a:ext uri="{FF2B5EF4-FFF2-40B4-BE49-F238E27FC236}">
                <a16:creationId xmlns:a16="http://schemas.microsoft.com/office/drawing/2014/main" id="{B1BF775A-EA97-4B41-8530-CAC5F4999C30}"/>
              </a:ext>
            </a:extLst>
          </p:cNvPr>
          <p:cNvSpPr/>
          <p:nvPr/>
        </p:nvSpPr>
        <p:spPr>
          <a:xfrm>
            <a:off x="4231095" y="2646901"/>
            <a:ext cx="7060501" cy="1138773"/>
          </a:xfrm>
          <a:prstGeom prst="rect">
            <a:avLst/>
          </a:prstGeom>
        </p:spPr>
        <p:txBody>
          <a:bodyPr wrap="square">
            <a:spAutoFit/>
          </a:bodyPr>
          <a:lstStyle/>
          <a:p>
            <a:pPr algn="ctr"/>
            <a:r>
              <a:rPr lang="en-US" sz="1600" dirty="0">
                <a:solidFill>
                  <a:schemeClr val="accent6"/>
                </a:solidFill>
                <a:latin typeface="Bree Serif" panose="02000503040000020004" pitchFamily="2" charset="0"/>
              </a:rPr>
              <a:t>It was </a:t>
            </a:r>
            <a:r>
              <a:rPr lang="en-US" dirty="0">
                <a:solidFill>
                  <a:schemeClr val="accent6"/>
                </a:solidFill>
                <a:latin typeface="Bree Serif" panose="02000503040000020004" pitchFamily="2" charset="0"/>
              </a:rPr>
              <a:t>a natural landscape </a:t>
            </a:r>
            <a:r>
              <a:rPr lang="en-US" sz="1600" dirty="0">
                <a:solidFill>
                  <a:schemeClr val="accent6"/>
                </a:solidFill>
                <a:latin typeface="Bree Serif" panose="02000503040000020004" pitchFamily="2" charset="0"/>
              </a:rPr>
              <a:t>full of hills, valleys, forests, fields, salt marshes, freshwater wetlands, beaches, springs, ponds and streams.  It was home to </a:t>
            </a:r>
            <a:r>
              <a:rPr lang="en-US" dirty="0">
                <a:solidFill>
                  <a:schemeClr val="accent6"/>
                </a:solidFill>
                <a:latin typeface="Bree Serif" panose="02000503040000020004" pitchFamily="2" charset="0"/>
              </a:rPr>
              <a:t>a rich community of plants and wildlife</a:t>
            </a:r>
            <a:r>
              <a:rPr lang="en-US" sz="1600" dirty="0">
                <a:solidFill>
                  <a:schemeClr val="accent6"/>
                </a:solidFill>
                <a:latin typeface="Bree Serif" panose="02000503040000020004" pitchFamily="2" charset="0"/>
              </a:rPr>
              <a:t>, such as bears, wolves, songbirds, salamanders and beavers.  </a:t>
            </a:r>
          </a:p>
        </p:txBody>
      </p:sp>
      <p:sp>
        <p:nvSpPr>
          <p:cNvPr id="21" name="Speech Bubble: Oval 20">
            <a:extLst>
              <a:ext uri="{FF2B5EF4-FFF2-40B4-BE49-F238E27FC236}">
                <a16:creationId xmlns:a16="http://schemas.microsoft.com/office/drawing/2014/main" id="{D2235EC4-7E03-4D6F-BE5C-86FDE10FA390}"/>
              </a:ext>
            </a:extLst>
          </p:cNvPr>
          <p:cNvSpPr/>
          <p:nvPr/>
        </p:nvSpPr>
        <p:spPr>
          <a:xfrm>
            <a:off x="53197" y="1554629"/>
            <a:ext cx="3141585" cy="1862428"/>
          </a:xfrm>
          <a:prstGeom prst="wedgeEllipseCallout">
            <a:avLst>
              <a:gd name="adj1" fmla="val 56684"/>
              <a:gd name="adj2" fmla="val -22084"/>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a:solidFill>
                  <a:schemeClr val="bg1"/>
                </a:solidFill>
                <a:latin typeface="Bree Serif" panose="02000503040000020004" pitchFamily="2" charset="0"/>
              </a:rPr>
              <a:t>Did you know Inwood Hill Park is the last natural forest land in Manhattan?</a:t>
            </a:r>
          </a:p>
        </p:txBody>
      </p:sp>
    </p:spTree>
    <p:extLst>
      <p:ext uri="{BB962C8B-B14F-4D97-AF65-F5344CB8AC3E}">
        <p14:creationId xmlns:p14="http://schemas.microsoft.com/office/powerpoint/2010/main" val="3365804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830A6B-0212-40EB-A30F-1764B8A6F54F}"/>
              </a:ext>
            </a:extLst>
          </p:cNvPr>
          <p:cNvSpPr>
            <a:spLocks noGrp="1"/>
          </p:cNvSpPr>
          <p:nvPr>
            <p:ph idx="1"/>
          </p:nvPr>
        </p:nvSpPr>
        <p:spPr>
          <a:xfrm>
            <a:off x="994519" y="1864526"/>
            <a:ext cx="3205692" cy="3761528"/>
          </a:xfrm>
        </p:spPr>
        <p:txBody>
          <a:bodyPr>
            <a:normAutofit lnSpcReduction="10000"/>
          </a:bodyPr>
          <a:lstStyle/>
          <a:p>
            <a:pPr marL="0" indent="0" algn="ctr">
              <a:buNone/>
            </a:pPr>
            <a:endParaRPr lang="en-US" sz="1050" dirty="0">
              <a:solidFill>
                <a:schemeClr val="accent2"/>
              </a:solidFill>
              <a:latin typeface="Bree Serif" panose="02000503040000020004" pitchFamily="2" charset="0"/>
            </a:endParaRPr>
          </a:p>
          <a:p>
            <a:pPr marL="0" indent="0" algn="ctr">
              <a:buNone/>
            </a:pPr>
            <a:r>
              <a:rPr lang="en-US" sz="2400" dirty="0">
                <a:solidFill>
                  <a:schemeClr val="accent2"/>
                </a:solidFill>
                <a:latin typeface="Bree Serif" panose="02000503040000020004" pitchFamily="2" charset="0"/>
              </a:rPr>
              <a:t>What might we leave behind for future archeologists to find when exploring the places we bury our waste? </a:t>
            </a:r>
          </a:p>
          <a:p>
            <a:pPr marL="0" indent="0" algn="ctr">
              <a:buNone/>
            </a:pPr>
            <a:endParaRPr lang="en-US" sz="2400" dirty="0">
              <a:solidFill>
                <a:schemeClr val="accent2"/>
              </a:solidFill>
              <a:latin typeface="Bree Serif" panose="02000503040000020004" pitchFamily="2" charset="0"/>
            </a:endParaRPr>
          </a:p>
          <a:p>
            <a:pPr marL="0" lvl="0" indent="0" algn="ctr">
              <a:buNone/>
            </a:pPr>
            <a:r>
              <a:rPr lang="en-US" sz="2400" dirty="0">
                <a:solidFill>
                  <a:srgbClr val="ED7D31"/>
                </a:solidFill>
                <a:latin typeface="Bree Serif" panose="02000503040000020004" pitchFamily="2" charset="0"/>
              </a:rPr>
              <a:t>What can we do to minimize the waste we leave behind?</a:t>
            </a:r>
          </a:p>
          <a:p>
            <a:pPr marL="0" indent="0">
              <a:buNone/>
            </a:pPr>
            <a:endParaRPr lang="en-US" dirty="0"/>
          </a:p>
        </p:txBody>
      </p:sp>
      <p:pic>
        <p:nvPicPr>
          <p:cNvPr id="5" name="Picture 4" descr="A group of people sitting at a table&#10;&#10;Description generated with high confidence">
            <a:extLst>
              <a:ext uri="{FF2B5EF4-FFF2-40B4-BE49-F238E27FC236}">
                <a16:creationId xmlns:a16="http://schemas.microsoft.com/office/drawing/2014/main" id="{D3FD1142-BE0C-48AC-946C-0FB106D533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1323" y="1975058"/>
            <a:ext cx="6863024" cy="3839869"/>
          </a:xfrm>
          <a:prstGeom prst="rect">
            <a:avLst/>
          </a:prstGeom>
        </p:spPr>
      </p:pic>
      <p:sp>
        <p:nvSpPr>
          <p:cNvPr id="6" name="Oval 5">
            <a:extLst>
              <a:ext uri="{FF2B5EF4-FFF2-40B4-BE49-F238E27FC236}">
                <a16:creationId xmlns:a16="http://schemas.microsoft.com/office/drawing/2014/main" id="{C9C90F61-E1E7-4D84-AD0E-3E81F6A706C6}"/>
              </a:ext>
            </a:extLst>
          </p:cNvPr>
          <p:cNvSpPr/>
          <p:nvPr/>
        </p:nvSpPr>
        <p:spPr>
          <a:xfrm>
            <a:off x="181876" y="170082"/>
            <a:ext cx="812643" cy="812071"/>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20</a:t>
            </a:r>
            <a:endParaRPr lang="en-US" sz="1050" dirty="0">
              <a:solidFill>
                <a:schemeClr val="bg1"/>
              </a:solidFill>
              <a:latin typeface="Bree Serif" panose="02000503040000020004" pitchFamily="2" charset="0"/>
            </a:endParaRPr>
          </a:p>
        </p:txBody>
      </p:sp>
      <p:sp>
        <p:nvSpPr>
          <p:cNvPr id="7" name="Rectangle 6">
            <a:extLst>
              <a:ext uri="{FF2B5EF4-FFF2-40B4-BE49-F238E27FC236}">
                <a16:creationId xmlns:a16="http://schemas.microsoft.com/office/drawing/2014/main" id="{3B6B6DDE-9207-44D4-89FC-75F593831219}"/>
              </a:ext>
            </a:extLst>
          </p:cNvPr>
          <p:cNvSpPr/>
          <p:nvPr/>
        </p:nvSpPr>
        <p:spPr>
          <a:xfrm>
            <a:off x="1088571" y="170082"/>
            <a:ext cx="10306260" cy="1077218"/>
          </a:xfrm>
          <a:prstGeom prst="rect">
            <a:avLst/>
          </a:prstGeom>
        </p:spPr>
        <p:txBody>
          <a:bodyPr wrap="square">
            <a:spAutoFit/>
          </a:bodyPr>
          <a:lstStyle/>
          <a:p>
            <a:pPr algn="ctr"/>
            <a:r>
              <a:rPr lang="en-US" sz="3200" dirty="0">
                <a:solidFill>
                  <a:schemeClr val="accent2"/>
                </a:solidFill>
                <a:latin typeface="Bree Serif" panose="02000503040000020004" pitchFamily="2" charset="0"/>
              </a:rPr>
              <a:t>Compare waste from your lunch today with a meal eaten by the Native Americans</a:t>
            </a:r>
          </a:p>
        </p:txBody>
      </p:sp>
    </p:spTree>
    <p:extLst>
      <p:ext uri="{BB962C8B-B14F-4D97-AF65-F5344CB8AC3E}">
        <p14:creationId xmlns:p14="http://schemas.microsoft.com/office/powerpoint/2010/main" val="895207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E68686-A7E9-4A13-9E0F-DECF4834E2D2}"/>
              </a:ext>
            </a:extLst>
          </p:cNvPr>
          <p:cNvSpPr/>
          <p:nvPr/>
        </p:nvSpPr>
        <p:spPr>
          <a:xfrm>
            <a:off x="1200988" y="162063"/>
            <a:ext cx="10991012" cy="1077218"/>
          </a:xfrm>
          <a:prstGeom prst="rect">
            <a:avLst/>
          </a:prstGeom>
          <a:noFill/>
        </p:spPr>
        <p:txBody>
          <a:bodyPr wrap="square">
            <a:spAutoFit/>
          </a:bodyPr>
          <a:lstStyle/>
          <a:p>
            <a:r>
              <a:rPr lang="en-US" sz="3200" dirty="0">
                <a:solidFill>
                  <a:schemeClr val="accent6"/>
                </a:solidFill>
                <a:latin typeface="Bree Serif" panose="02000503040000020004" pitchFamily="2" charset="0"/>
              </a:rPr>
              <a:t>Today, the Lenni Lenape are one of hundreds of Native American communities still living in the United States. </a:t>
            </a:r>
          </a:p>
        </p:txBody>
      </p:sp>
      <p:sp>
        <p:nvSpPr>
          <p:cNvPr id="9" name="Oval 8">
            <a:extLst>
              <a:ext uri="{FF2B5EF4-FFF2-40B4-BE49-F238E27FC236}">
                <a16:creationId xmlns:a16="http://schemas.microsoft.com/office/drawing/2014/main" id="{EA5AB979-222C-4EA9-BB0A-4AD4587608B9}"/>
              </a:ext>
            </a:extLst>
          </p:cNvPr>
          <p:cNvSpPr/>
          <p:nvPr/>
        </p:nvSpPr>
        <p:spPr>
          <a:xfrm>
            <a:off x="195246" y="199469"/>
            <a:ext cx="812643" cy="812071"/>
          </a:xfrm>
          <a:prstGeom prst="ellipse">
            <a:avLst/>
          </a:prstGeom>
          <a:ln>
            <a:solidFill>
              <a:schemeClr val="accent6"/>
            </a:solidFill>
          </a:ln>
        </p:spPr>
        <p:style>
          <a:lnRef idx="3">
            <a:schemeClr val="lt1"/>
          </a:lnRef>
          <a:fillRef idx="1">
            <a:schemeClr val="accent6"/>
          </a:fillRef>
          <a:effectRef idx="1">
            <a:schemeClr val="accent6"/>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21</a:t>
            </a:r>
            <a:endParaRPr lang="en-US" sz="1050" dirty="0">
              <a:solidFill>
                <a:schemeClr val="bg1"/>
              </a:solidFill>
              <a:latin typeface="Bree Serif" panose="02000503040000020004" pitchFamily="2" charset="0"/>
            </a:endParaRPr>
          </a:p>
        </p:txBody>
      </p:sp>
      <p:sp>
        <p:nvSpPr>
          <p:cNvPr id="3" name="AutoShape 2" descr="Photo of AIM activists in Washington, D.C. at the end of the 1972 Trail of Broken Treaties">
            <a:extLst>
              <a:ext uri="{FF2B5EF4-FFF2-40B4-BE49-F238E27FC236}">
                <a16:creationId xmlns:a16="http://schemas.microsoft.com/office/drawing/2014/main" id="{DDFEAD17-613A-4073-B16C-7D053C9C98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F2196713-4532-4763-99E0-96095DBC16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152" y="1606814"/>
            <a:ext cx="7127765" cy="5051717"/>
          </a:xfrm>
          <a:prstGeom prst="rect">
            <a:avLst/>
          </a:prstGeom>
          <a:ln>
            <a:noFill/>
          </a:ln>
          <a:effectLst>
            <a:softEdge rad="112500"/>
          </a:effectLst>
        </p:spPr>
      </p:pic>
      <p:pic>
        <p:nvPicPr>
          <p:cNvPr id="11" name="Picture 10">
            <a:extLst>
              <a:ext uri="{FF2B5EF4-FFF2-40B4-BE49-F238E27FC236}">
                <a16:creationId xmlns:a16="http://schemas.microsoft.com/office/drawing/2014/main" id="{1A24239F-9A62-41F3-BB8F-63FD09B98D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7673" y="4354758"/>
            <a:ext cx="4162096" cy="2341179"/>
          </a:xfrm>
          <a:prstGeom prst="rect">
            <a:avLst/>
          </a:prstGeom>
        </p:spPr>
      </p:pic>
      <p:sp>
        <p:nvSpPr>
          <p:cNvPr id="13" name="Speech Bubble: Oval 12">
            <a:extLst>
              <a:ext uri="{FF2B5EF4-FFF2-40B4-BE49-F238E27FC236}">
                <a16:creationId xmlns:a16="http://schemas.microsoft.com/office/drawing/2014/main" id="{0E62F3A9-380B-4A2A-9F5B-739A91321C26}"/>
              </a:ext>
            </a:extLst>
          </p:cNvPr>
          <p:cNvSpPr/>
          <p:nvPr/>
        </p:nvSpPr>
        <p:spPr>
          <a:xfrm>
            <a:off x="7672550" y="2106010"/>
            <a:ext cx="3497449" cy="2341180"/>
          </a:xfrm>
          <a:prstGeom prst="wedgeEllipseCallout">
            <a:avLst>
              <a:gd name="adj1" fmla="val 23533"/>
              <a:gd name="adj2" fmla="val 68316"/>
            </a:avLst>
          </a:prstGeom>
          <a:solidFill>
            <a:schemeClr val="accent6"/>
          </a:solidFill>
          <a:ln>
            <a:solidFill>
              <a:schemeClr val="accent6"/>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a:solidFill>
                  <a:schemeClr val="bg1"/>
                </a:solidFill>
                <a:latin typeface="Bree Serif" panose="02000503040000020004" pitchFamily="2" charset="0"/>
              </a:rPr>
              <a:t>Can you see which U.S. city has the largest population of Native Americans?</a:t>
            </a:r>
          </a:p>
        </p:txBody>
      </p:sp>
    </p:spTree>
    <p:extLst>
      <p:ext uri="{BB962C8B-B14F-4D97-AF65-F5344CB8AC3E}">
        <p14:creationId xmlns:p14="http://schemas.microsoft.com/office/powerpoint/2010/main" val="1453654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B927E2-AC2C-42C9-B787-3CB525593C25}"/>
              </a:ext>
            </a:extLst>
          </p:cNvPr>
          <p:cNvSpPr/>
          <p:nvPr/>
        </p:nvSpPr>
        <p:spPr>
          <a:xfrm>
            <a:off x="1202788" y="138370"/>
            <a:ext cx="10701774" cy="1477328"/>
          </a:xfrm>
          <a:prstGeom prst="rect">
            <a:avLst/>
          </a:prstGeom>
        </p:spPr>
        <p:txBody>
          <a:bodyPr wrap="square">
            <a:spAutoFit/>
          </a:bodyPr>
          <a:lstStyle/>
          <a:p>
            <a:r>
              <a:rPr lang="en-US" sz="3000" dirty="0">
                <a:solidFill>
                  <a:schemeClr val="accent6"/>
                </a:solidFill>
                <a:latin typeface="Bree Serif" panose="02000503040000020004" pitchFamily="2" charset="0"/>
              </a:rPr>
              <a:t>They, like Native people throughout the world, continue to fight to maintain the </a:t>
            </a:r>
            <a:r>
              <a:rPr lang="en-US" sz="3000" b="1" dirty="0">
                <a:solidFill>
                  <a:schemeClr val="accent6"/>
                </a:solidFill>
                <a:latin typeface="Bree Serif" panose="02000503040000020004" pitchFamily="2" charset="0"/>
              </a:rPr>
              <a:t>integrity</a:t>
            </a:r>
            <a:r>
              <a:rPr lang="en-US" sz="3000" dirty="0">
                <a:solidFill>
                  <a:schemeClr val="accent6"/>
                </a:solidFill>
                <a:latin typeface="Bree Serif" panose="02000503040000020004" pitchFamily="2" charset="0"/>
              </a:rPr>
              <a:t> and </a:t>
            </a:r>
            <a:r>
              <a:rPr lang="en-US" sz="3000" b="1" dirty="0">
                <a:solidFill>
                  <a:schemeClr val="accent6"/>
                </a:solidFill>
                <a:latin typeface="Bree Serif" panose="02000503040000020004" pitchFamily="2" charset="0"/>
              </a:rPr>
              <a:t>viability </a:t>
            </a:r>
            <a:r>
              <a:rPr lang="en-US" sz="3000" dirty="0">
                <a:solidFill>
                  <a:schemeClr val="accent6"/>
                </a:solidFill>
                <a:latin typeface="Bree Serif" panose="02000503040000020004" pitchFamily="2" charset="0"/>
              </a:rPr>
              <a:t>of their cultures.</a:t>
            </a:r>
            <a:endParaRPr lang="en-US" sz="3000" b="1" dirty="0">
              <a:solidFill>
                <a:schemeClr val="accent6"/>
              </a:solidFill>
              <a:latin typeface="Bree Serif" panose="02000503040000020004" pitchFamily="2" charset="0"/>
            </a:endParaRPr>
          </a:p>
          <a:p>
            <a:endParaRPr lang="en-US" sz="3000" b="1" dirty="0">
              <a:solidFill>
                <a:schemeClr val="accent6"/>
              </a:solidFill>
              <a:latin typeface="Bree Serif" panose="02000503040000020004" pitchFamily="2" charset="0"/>
            </a:endParaRPr>
          </a:p>
        </p:txBody>
      </p:sp>
      <p:pic>
        <p:nvPicPr>
          <p:cNvPr id="7" name="Picture 6">
            <a:extLst>
              <a:ext uri="{FF2B5EF4-FFF2-40B4-BE49-F238E27FC236}">
                <a16:creationId xmlns:a16="http://schemas.microsoft.com/office/drawing/2014/main" id="{8EDDA635-58AA-4917-86F1-DD9B48057AC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5393" b="99213" l="9804" r="94608">
                        <a14:foregroundMark x1="72549" y1="15506" x2="72549" y2="15506"/>
                        <a14:foregroundMark x1="69444" y1="5393" x2="69444" y2="5393"/>
                        <a14:foregroundMark x1="94608" y1="39101" x2="94608" y2="39101"/>
                        <a14:foregroundMark x1="68301" y1="92472" x2="68301" y2="92472"/>
                        <a14:foregroundMark x1="51307" y1="95281" x2="51307" y2="95281"/>
                        <a14:foregroundMark x1="42320" y1="99326" x2="42320" y2="99326"/>
                        <a14:foregroundMark x1="13399" y1="84831" x2="13399" y2="84831"/>
                        <a14:foregroundMark x1="39216" y1="74382" x2="39216" y2="74382"/>
                        <a14:foregroundMark x1="34314" y1="74382" x2="34314" y2="74382"/>
                        <a14:foregroundMark x1="25654" y1="77528" x2="25654" y2="77528"/>
                        <a14:foregroundMark x1="10948" y1="78764" x2="10948" y2="78764"/>
                        <a14:foregroundMark x1="25817" y1="77079" x2="25817" y2="77079"/>
                        <a14:foregroundMark x1="22712" y1="77079" x2="22712" y2="77079"/>
                        <a14:foregroundMark x1="20915" y1="77416" x2="20915" y2="77416"/>
                        <a14:foregroundMark x1="17647" y1="77416" x2="17647" y2="77416"/>
                        <a14:foregroundMark x1="28431" y1="76067" x2="28431" y2="76067"/>
                        <a14:foregroundMark x1="71242" y1="93596" x2="71242" y2="93596"/>
                        <a14:foregroundMark x1="73203" y1="93820" x2="73203" y2="93820"/>
                        <a14:foregroundMark x1="68791" y1="93708" x2="68791" y2="93708"/>
                      </a14:backgroundRemoval>
                    </a14:imgEffect>
                  </a14:imgLayer>
                </a14:imgProps>
              </a:ext>
              <a:ext uri="{28A0092B-C50C-407E-A947-70E740481C1C}">
                <a14:useLocalDpi xmlns:a14="http://schemas.microsoft.com/office/drawing/2010/main"/>
              </a:ext>
            </a:extLst>
          </a:blip>
          <a:srcRect/>
          <a:stretch/>
        </p:blipFill>
        <p:spPr>
          <a:xfrm flipH="1">
            <a:off x="590732" y="4859649"/>
            <a:ext cx="1224111" cy="1780108"/>
          </a:xfrm>
          <a:prstGeom prst="rect">
            <a:avLst/>
          </a:prstGeom>
        </p:spPr>
      </p:pic>
      <p:pic>
        <p:nvPicPr>
          <p:cNvPr id="8" name="Picture 4" descr="photo anti-columbus demonstration 1992">
            <a:extLst>
              <a:ext uri="{FF2B5EF4-FFF2-40B4-BE49-F238E27FC236}">
                <a16:creationId xmlns:a16="http://schemas.microsoft.com/office/drawing/2014/main" id="{C509B62C-B440-4DA1-899D-FDFFE566EB0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49346" y="1148713"/>
            <a:ext cx="3280723" cy="22965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Related image">
            <a:extLst>
              <a:ext uri="{FF2B5EF4-FFF2-40B4-BE49-F238E27FC236}">
                <a16:creationId xmlns:a16="http://schemas.microsoft.com/office/drawing/2014/main" id="{527B8537-9E1A-4122-9186-D24119C49E6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35259" y="1452239"/>
            <a:ext cx="3469303" cy="23128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raised_fists_alcatraz_72">
            <a:extLst>
              <a:ext uri="{FF2B5EF4-FFF2-40B4-BE49-F238E27FC236}">
                <a16:creationId xmlns:a16="http://schemas.microsoft.com/office/drawing/2014/main" id="{E852D14D-777D-41E1-BCA0-929100D0EF3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37154" y="3381176"/>
            <a:ext cx="2867360" cy="17974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60F7B1F-B35E-4183-8D8C-3A8CB7A0AC88}"/>
              </a:ext>
            </a:extLst>
          </p:cNvPr>
          <p:cNvSpPr/>
          <p:nvPr/>
        </p:nvSpPr>
        <p:spPr>
          <a:xfrm>
            <a:off x="314909" y="170082"/>
            <a:ext cx="812643" cy="812071"/>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0" tIns="0" rIns="0" bIns="0" rtlCol="0" anchor="ctr">
            <a:normAutofit fontScale="92500" lnSpcReduction="10000"/>
          </a:bodyPr>
          <a:lstStyle/>
          <a:p>
            <a:pPr algn="ctr"/>
            <a:r>
              <a:rPr lang="en-US" sz="4400" dirty="0">
                <a:solidFill>
                  <a:schemeClr val="bg1"/>
                </a:solidFill>
                <a:latin typeface="Bree Serif" panose="02000503040000020004" pitchFamily="2" charset="0"/>
              </a:rPr>
              <a:t>22</a:t>
            </a:r>
            <a:endParaRPr lang="en-US" sz="1050" dirty="0">
              <a:solidFill>
                <a:schemeClr val="bg1"/>
              </a:solidFill>
              <a:latin typeface="Bree Serif" panose="02000503040000020004" pitchFamily="2" charset="0"/>
            </a:endParaRPr>
          </a:p>
        </p:txBody>
      </p:sp>
      <p:pic>
        <p:nvPicPr>
          <p:cNvPr id="3" name="Picture 2">
            <a:extLst>
              <a:ext uri="{FF2B5EF4-FFF2-40B4-BE49-F238E27FC236}">
                <a16:creationId xmlns:a16="http://schemas.microsoft.com/office/drawing/2014/main" id="{0EF2499F-3430-4A19-9CE4-B60FC9607D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21400" y="3888421"/>
            <a:ext cx="4178266" cy="2527532"/>
          </a:xfrm>
          <a:prstGeom prst="rect">
            <a:avLst/>
          </a:prstGeom>
          <a:ln>
            <a:noFill/>
          </a:ln>
          <a:effectLst>
            <a:softEdge rad="112500"/>
          </a:effectLst>
        </p:spPr>
      </p:pic>
      <p:pic>
        <p:nvPicPr>
          <p:cNvPr id="10" name="Picture 9">
            <a:extLst>
              <a:ext uri="{FF2B5EF4-FFF2-40B4-BE49-F238E27FC236}">
                <a16:creationId xmlns:a16="http://schemas.microsoft.com/office/drawing/2014/main" id="{15D548E1-C564-48F6-8C07-9AFF763BB2E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16600" y="2653660"/>
            <a:ext cx="1957510" cy="2878095"/>
          </a:xfrm>
          <a:prstGeom prst="rect">
            <a:avLst/>
          </a:prstGeom>
          <a:ln>
            <a:noFill/>
          </a:ln>
          <a:effectLst>
            <a:softEdge rad="112500"/>
          </a:effectLst>
        </p:spPr>
      </p:pic>
      <p:pic>
        <p:nvPicPr>
          <p:cNvPr id="4098" name="Picture 2" descr="http://www.ramapoughlenapenation.org/wp-content/uploads/2014/10/1498769_10202507139071824_6548556089611052153_o.jpg">
            <a:extLst>
              <a:ext uri="{FF2B5EF4-FFF2-40B4-BE49-F238E27FC236}">
                <a16:creationId xmlns:a16="http://schemas.microsoft.com/office/drawing/2014/main" id="{A1B634D9-7EF1-481E-829E-6003DC53BBF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5051" y="2835119"/>
            <a:ext cx="3041016" cy="19825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https://aich.org/cms/wp-content/uploads/2013/04/slide-2.jpg">
            <a:extLst>
              <a:ext uri="{FF2B5EF4-FFF2-40B4-BE49-F238E27FC236}">
                <a16:creationId xmlns:a16="http://schemas.microsoft.com/office/drawing/2014/main" id="{E3B3CF43-668D-4910-BEB2-FF6738AE745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69310" y="1326245"/>
            <a:ext cx="4795303" cy="13599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https://aich.org/cms/wp-content/uploads/2013/04/slide-1.jpg">
            <a:extLst>
              <a:ext uri="{FF2B5EF4-FFF2-40B4-BE49-F238E27FC236}">
                <a16:creationId xmlns:a16="http://schemas.microsoft.com/office/drawing/2014/main" id="{8A5A9E60-962F-4836-85D2-D284B19FB77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092499" y="5531755"/>
            <a:ext cx="4065731" cy="1153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https://aich.org/cms/wp-content/uploads/2017/08/kids-600.jpg">
            <a:extLst>
              <a:ext uri="{FF2B5EF4-FFF2-40B4-BE49-F238E27FC236}">
                <a16:creationId xmlns:a16="http://schemas.microsoft.com/office/drawing/2014/main" id="{66BB871C-CFE9-4789-BEFA-C6A9E09D219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244539" y="5210698"/>
            <a:ext cx="1451982" cy="15052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76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File:Inwood Hill Park, West 214th Street entrance.jpg">
            <a:extLst>
              <a:ext uri="{FF2B5EF4-FFF2-40B4-BE49-F238E27FC236}">
                <a16:creationId xmlns:a16="http://schemas.microsoft.com/office/drawing/2014/main" id="{09C44E86-48E1-4567-B8F9-D7A6DBF7CE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10148"/>
          <a:stretch/>
        </p:blipFill>
        <p:spPr bwMode="auto">
          <a:xfrm>
            <a:off x="880475" y="982153"/>
            <a:ext cx="9794712" cy="57660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3691F81-B744-4D38-BD10-B7F8865DCBA0}"/>
              </a:ext>
            </a:extLst>
          </p:cNvPr>
          <p:cNvPicPr>
            <a:picLocks noChangeAspect="1"/>
          </p:cNvPicPr>
          <p:nvPr/>
        </p:nvPicPr>
        <p:blipFill rotWithShape="1">
          <a:blip r:embed="rId4">
            <a:extLst>
              <a:ext uri="{28A0092B-C50C-407E-A947-70E740481C1C}">
                <a14:useLocalDpi xmlns:a14="http://schemas.microsoft.com/office/drawing/2010/main" val="0"/>
              </a:ext>
            </a:extLst>
          </a:blip>
          <a:srcRect l="5767" t="22754" r="11432" b="21321"/>
          <a:stretch/>
        </p:blipFill>
        <p:spPr>
          <a:xfrm>
            <a:off x="5777831" y="4189102"/>
            <a:ext cx="6043993" cy="2375502"/>
          </a:xfrm>
          <a:prstGeom prst="rect">
            <a:avLst/>
          </a:prstGeom>
        </p:spPr>
      </p:pic>
      <p:sp>
        <p:nvSpPr>
          <p:cNvPr id="8" name="Rectangle 7">
            <a:extLst>
              <a:ext uri="{FF2B5EF4-FFF2-40B4-BE49-F238E27FC236}">
                <a16:creationId xmlns:a16="http://schemas.microsoft.com/office/drawing/2014/main" id="{B5FBA67B-8A58-42EC-A3DC-C2F82A7085A6}"/>
              </a:ext>
            </a:extLst>
          </p:cNvPr>
          <p:cNvSpPr/>
          <p:nvPr/>
        </p:nvSpPr>
        <p:spPr>
          <a:xfrm>
            <a:off x="1252689" y="293396"/>
            <a:ext cx="11058210" cy="584775"/>
          </a:xfrm>
          <a:prstGeom prst="rect">
            <a:avLst/>
          </a:prstGeom>
          <a:noFill/>
        </p:spPr>
        <p:txBody>
          <a:bodyPr wrap="square">
            <a:spAutoFit/>
          </a:bodyPr>
          <a:lstStyle/>
          <a:p>
            <a:r>
              <a:rPr lang="en-US" sz="3200" dirty="0">
                <a:solidFill>
                  <a:schemeClr val="accent6"/>
                </a:solidFill>
                <a:latin typeface="Bree Serif" panose="02000503040000020004" pitchFamily="2" charset="0"/>
              </a:rPr>
              <a:t>Thank you for visiting Inwood Hill Park! </a:t>
            </a:r>
          </a:p>
        </p:txBody>
      </p:sp>
      <p:pic>
        <p:nvPicPr>
          <p:cNvPr id="10" name="Picture 6" descr="Red-Tailed Hawk, Flying, Bird, Predator, Raptor">
            <a:extLst>
              <a:ext uri="{FF2B5EF4-FFF2-40B4-BE49-F238E27FC236}">
                <a16:creationId xmlns:a16="http://schemas.microsoft.com/office/drawing/2014/main" id="{295C5B99-D7F7-4999-9F75-21C2A14AC742}"/>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6913677" flipV="1">
            <a:off x="10369226" y="-145587"/>
            <a:ext cx="1505474" cy="226309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0A9F0CBB-9D51-47D6-9100-E75789850E5C}"/>
              </a:ext>
            </a:extLst>
          </p:cNvPr>
          <p:cNvSpPr/>
          <p:nvPr/>
        </p:nvSpPr>
        <p:spPr>
          <a:xfrm>
            <a:off x="181876" y="170082"/>
            <a:ext cx="812643" cy="812071"/>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4100" dirty="0">
                <a:solidFill>
                  <a:schemeClr val="bg1"/>
                </a:solidFill>
                <a:latin typeface="Bree Serif" panose="02000503040000020004" pitchFamily="2" charset="0"/>
              </a:rPr>
              <a:t>23</a:t>
            </a:r>
          </a:p>
        </p:txBody>
      </p:sp>
      <p:pic>
        <p:nvPicPr>
          <p:cNvPr id="15" name="Picture 4" descr="Related image">
            <a:extLst>
              <a:ext uri="{FF2B5EF4-FFF2-40B4-BE49-F238E27FC236}">
                <a16:creationId xmlns:a16="http://schemas.microsoft.com/office/drawing/2014/main" id="{061AC1C6-B2CA-4F65-9A85-502FE7E795D5}"/>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22444">
            <a:off x="-528870" y="3373053"/>
            <a:ext cx="3563117" cy="3375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inwood hill park welcome">
            <a:extLst>
              <a:ext uri="{FF2B5EF4-FFF2-40B4-BE49-F238E27FC236}">
                <a16:creationId xmlns:a16="http://schemas.microsoft.com/office/drawing/2014/main" id="{D50A9B01-82B1-4AB9-86C8-080C5E96558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259992">
            <a:off x="97856" y="3717472"/>
            <a:ext cx="2441212" cy="1330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9" name="Speech Bubble: Oval 18">
            <a:extLst>
              <a:ext uri="{FF2B5EF4-FFF2-40B4-BE49-F238E27FC236}">
                <a16:creationId xmlns:a16="http://schemas.microsoft.com/office/drawing/2014/main" id="{EC0E8298-D427-4E33-A611-A8B320CBD42C}"/>
              </a:ext>
            </a:extLst>
          </p:cNvPr>
          <p:cNvSpPr/>
          <p:nvPr/>
        </p:nvSpPr>
        <p:spPr>
          <a:xfrm>
            <a:off x="9090789" y="2080231"/>
            <a:ext cx="2205883" cy="1840759"/>
          </a:xfrm>
          <a:prstGeom prst="wedgeEllipseCallout">
            <a:avLst>
              <a:gd name="adj1" fmla="val 16319"/>
              <a:gd name="adj2" fmla="val 101379"/>
            </a:avLst>
          </a:prstGeom>
          <a:solidFill>
            <a:schemeClr val="accent6"/>
          </a:solidFill>
          <a:ln>
            <a:solidFill>
              <a:schemeClr val="accent6"/>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a:solidFill>
                  <a:schemeClr val="bg1"/>
                </a:solidFill>
                <a:latin typeface="Bree Serif" panose="02000503040000020004" pitchFamily="2" charset="0"/>
              </a:rPr>
              <a:t>I hope we make it back to school in time!</a:t>
            </a:r>
          </a:p>
        </p:txBody>
      </p:sp>
    </p:spTree>
    <p:extLst>
      <p:ext uri="{BB962C8B-B14F-4D97-AF65-F5344CB8AC3E}">
        <p14:creationId xmlns:p14="http://schemas.microsoft.com/office/powerpoint/2010/main" val="99329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2000"/>
                                  </p:stCondLst>
                                  <p:childTnLst>
                                    <p:animEffect transition="out" filter="fade">
                                      <p:cBhvr>
                                        <p:cTn id="6" dur="4000"/>
                                        <p:tgtEl>
                                          <p:spTgt spid="19"/>
                                        </p:tgtEl>
                                      </p:cBhvr>
                                    </p:animEffect>
                                    <p:set>
                                      <p:cBhvr>
                                        <p:cTn id="7" dur="1" fill="hold">
                                          <p:stCondLst>
                                            <p:cond delay="3999"/>
                                          </p:stCondLst>
                                        </p:cTn>
                                        <p:tgtEl>
                                          <p:spTgt spid="19"/>
                                        </p:tgtEl>
                                        <p:attrNameLst>
                                          <p:attrName>style.visibility</p:attrName>
                                        </p:attrNameLst>
                                      </p:cBhvr>
                                      <p:to>
                                        <p:strVal val="hidden"/>
                                      </p:to>
                                    </p:set>
                                  </p:childTnLst>
                                </p:cTn>
                              </p:par>
                              <p:par>
                                <p:cTn id="8" presetID="63" presetClass="path" presetSubtype="0" accel="50000" decel="50000" fill="hold" nodeType="withEffect">
                                  <p:stCondLst>
                                    <p:cond delay="3000"/>
                                  </p:stCondLst>
                                  <p:childTnLst>
                                    <p:animMotion origin="layout" path="M -4.79167E-6 2.22222E-6 L 0.5612 -0.00301 " pathEditMode="relative" rAng="0" ptsTypes="AA">
                                      <p:cBhvr>
                                        <p:cTn id="9" dur="5000" fill="hold"/>
                                        <p:tgtEl>
                                          <p:spTgt spid="11"/>
                                        </p:tgtEl>
                                        <p:attrNameLst>
                                          <p:attrName>ppt_x</p:attrName>
                                          <p:attrName>ppt_y</p:attrName>
                                        </p:attrNameLst>
                                      </p:cBhvr>
                                      <p:rCtr x="280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 descr="http://rivista-cdn.hvmag.com/native-2-Edward_Moran_-_Henrik_Hudson_entering_New_York_Harbor.jpg?ver=1466702035">
            <a:extLst>
              <a:ext uri="{FF2B5EF4-FFF2-40B4-BE49-F238E27FC236}">
                <a16:creationId xmlns:a16="http://schemas.microsoft.com/office/drawing/2014/main" id="{22732E93-8B2E-4D91-997E-2A09436A2E3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55829" y="2516282"/>
            <a:ext cx="7629491" cy="4340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AE38CAA-E769-4684-8B4F-F65EB485497D}"/>
              </a:ext>
            </a:extLst>
          </p:cNvPr>
          <p:cNvSpPr/>
          <p:nvPr/>
        </p:nvSpPr>
        <p:spPr>
          <a:xfrm>
            <a:off x="8340421" y="3048448"/>
            <a:ext cx="3824685" cy="1384995"/>
          </a:xfrm>
          <a:prstGeom prst="rect">
            <a:avLst/>
          </a:prstGeom>
        </p:spPr>
        <p:txBody>
          <a:bodyPr wrap="square">
            <a:spAutoFit/>
          </a:bodyPr>
          <a:lstStyle/>
          <a:p>
            <a:pPr algn="ctr"/>
            <a:r>
              <a:rPr lang="en-US" sz="2800" dirty="0">
                <a:solidFill>
                  <a:schemeClr val="accent6"/>
                </a:solidFill>
                <a:latin typeface="Bree Serif" panose="02000503040000020004" pitchFamily="2" charset="0"/>
              </a:rPr>
              <a:t>In their language, this </a:t>
            </a:r>
            <a:r>
              <a:rPr lang="en-US" sz="2800" b="1" dirty="0">
                <a:solidFill>
                  <a:schemeClr val="accent6"/>
                </a:solidFill>
                <a:latin typeface="Bree Serif" panose="02000503040000020004" pitchFamily="2" charset="0"/>
              </a:rPr>
              <a:t>translates</a:t>
            </a:r>
            <a:r>
              <a:rPr lang="en-US" sz="2800" dirty="0">
                <a:solidFill>
                  <a:schemeClr val="accent6"/>
                </a:solidFill>
                <a:latin typeface="Bree Serif" panose="02000503040000020004" pitchFamily="2" charset="0"/>
              </a:rPr>
              <a:t> to </a:t>
            </a:r>
          </a:p>
          <a:p>
            <a:pPr algn="ctr"/>
            <a:r>
              <a:rPr lang="en-US" sz="2800" dirty="0">
                <a:solidFill>
                  <a:schemeClr val="accent6"/>
                </a:solidFill>
                <a:latin typeface="Bree Serif" panose="02000503040000020004" pitchFamily="2" charset="0"/>
              </a:rPr>
              <a:t>“island of many hills.”</a:t>
            </a:r>
          </a:p>
        </p:txBody>
      </p:sp>
      <p:sp>
        <p:nvSpPr>
          <p:cNvPr id="10" name="Oval 9">
            <a:extLst>
              <a:ext uri="{FF2B5EF4-FFF2-40B4-BE49-F238E27FC236}">
                <a16:creationId xmlns:a16="http://schemas.microsoft.com/office/drawing/2014/main" id="{8029E8B9-67C8-43BC-AB92-F2C70E7049ED}"/>
              </a:ext>
            </a:extLst>
          </p:cNvPr>
          <p:cNvSpPr/>
          <p:nvPr/>
        </p:nvSpPr>
        <p:spPr>
          <a:xfrm>
            <a:off x="11199359" y="88966"/>
            <a:ext cx="812643" cy="812071"/>
          </a:xfrm>
          <a:prstGeom prst="ellipse">
            <a:avLst/>
          </a:prstGeom>
          <a:solidFill>
            <a:schemeClr val="accent6"/>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dirty="0">
                <a:solidFill>
                  <a:schemeClr val="bg1"/>
                </a:solidFill>
                <a:latin typeface="Bree Serif" panose="02000503040000020004" pitchFamily="2" charset="0"/>
              </a:rPr>
              <a:t>3</a:t>
            </a:r>
          </a:p>
        </p:txBody>
      </p:sp>
      <p:pic>
        <p:nvPicPr>
          <p:cNvPr id="16" name="Picture 8" descr="Related image">
            <a:extLst>
              <a:ext uri="{FF2B5EF4-FFF2-40B4-BE49-F238E27FC236}">
                <a16:creationId xmlns:a16="http://schemas.microsoft.com/office/drawing/2014/main" id="{09B71274-6163-4B1E-B5F5-19F366C9725C}"/>
              </a:ext>
            </a:extLst>
          </p:cNvPr>
          <p:cNvPicPr>
            <a:picLocks noChangeAspect="1" noChangeArrowheads="1"/>
          </p:cNvPicPr>
          <p:nvPr/>
        </p:nvPicPr>
        <p:blipFill rotWithShape="1">
          <a:blip r:embed="rId4" cstate="screen">
            <a:clrChange>
              <a:clrFrom>
                <a:srgbClr val="ECE9D8"/>
              </a:clrFrom>
              <a:clrTo>
                <a:srgbClr val="ECE9D8">
                  <a:alpha val="0"/>
                </a:srgbClr>
              </a:clrTo>
            </a:clrChange>
            <a:extLst>
              <a:ext uri="{28A0092B-C50C-407E-A947-70E740481C1C}">
                <a14:useLocalDpi xmlns:a14="http://schemas.microsoft.com/office/drawing/2010/main"/>
              </a:ext>
            </a:extLst>
          </a:blip>
          <a:srcRect/>
          <a:stretch/>
        </p:blipFill>
        <p:spPr bwMode="auto">
          <a:xfrm rot="16994395">
            <a:off x="3589780" y="2369463"/>
            <a:ext cx="6921439" cy="21177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35A4D70-86E9-439A-BFC0-669518355457}"/>
              </a:ext>
            </a:extLst>
          </p:cNvPr>
          <p:cNvSpPr/>
          <p:nvPr/>
        </p:nvSpPr>
        <p:spPr>
          <a:xfrm>
            <a:off x="8604693" y="1190625"/>
            <a:ext cx="3296139" cy="1938992"/>
          </a:xfrm>
          <a:prstGeom prst="rect">
            <a:avLst/>
          </a:prstGeom>
        </p:spPr>
        <p:txBody>
          <a:bodyPr wrap="square">
            <a:spAutoFit/>
          </a:bodyPr>
          <a:lstStyle/>
          <a:p>
            <a:pPr algn="ctr"/>
            <a:r>
              <a:rPr lang="en-US" sz="4000" dirty="0">
                <a:solidFill>
                  <a:schemeClr val="accent6"/>
                </a:solidFill>
                <a:latin typeface="Bree Serif" panose="02000503040000020004" pitchFamily="2" charset="0"/>
              </a:rPr>
              <a:t>They called the island ‘</a:t>
            </a:r>
            <a:r>
              <a:rPr lang="en-US" sz="4000" dirty="0" err="1">
                <a:solidFill>
                  <a:schemeClr val="accent6"/>
                </a:solidFill>
                <a:latin typeface="Bree Serif" panose="02000503040000020004" pitchFamily="2" charset="0"/>
              </a:rPr>
              <a:t>Mannahatta</a:t>
            </a:r>
            <a:r>
              <a:rPr lang="en-US" sz="4000" dirty="0">
                <a:solidFill>
                  <a:schemeClr val="accent6"/>
                </a:solidFill>
                <a:latin typeface="Bree Serif" panose="02000503040000020004" pitchFamily="2" charset="0"/>
              </a:rPr>
              <a:t>’</a:t>
            </a:r>
            <a:endParaRPr lang="en-US" sz="4000" dirty="0">
              <a:solidFill>
                <a:schemeClr val="accent6"/>
              </a:solidFill>
            </a:endParaRPr>
          </a:p>
        </p:txBody>
      </p:sp>
      <p:pic>
        <p:nvPicPr>
          <p:cNvPr id="5" name="Picture 4">
            <a:extLst>
              <a:ext uri="{FF2B5EF4-FFF2-40B4-BE49-F238E27FC236}">
                <a16:creationId xmlns:a16="http://schemas.microsoft.com/office/drawing/2014/main" id="{44CDE549-855F-4D50-8E8C-F76A7096B2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01237">
            <a:off x="7245638" y="4978506"/>
            <a:ext cx="2695125" cy="1516008"/>
          </a:xfrm>
          <a:prstGeom prst="rect">
            <a:avLst/>
          </a:prstGeom>
        </p:spPr>
      </p:pic>
      <p:sp>
        <p:nvSpPr>
          <p:cNvPr id="14" name="Rectangle 13">
            <a:extLst>
              <a:ext uri="{FF2B5EF4-FFF2-40B4-BE49-F238E27FC236}">
                <a16:creationId xmlns:a16="http://schemas.microsoft.com/office/drawing/2014/main" id="{FC2784A9-C418-4AAE-A5AA-D9A768140D29}"/>
              </a:ext>
            </a:extLst>
          </p:cNvPr>
          <p:cNvSpPr/>
          <p:nvPr/>
        </p:nvSpPr>
        <p:spPr>
          <a:xfrm>
            <a:off x="0" y="332821"/>
            <a:ext cx="6121686" cy="2000548"/>
          </a:xfrm>
          <a:prstGeom prst="rect">
            <a:avLst/>
          </a:prstGeom>
        </p:spPr>
        <p:txBody>
          <a:bodyPr wrap="square">
            <a:spAutoFit/>
          </a:bodyPr>
          <a:lstStyle/>
          <a:p>
            <a:pPr algn="r"/>
            <a:r>
              <a:rPr lang="en-US" sz="2800" dirty="0">
                <a:solidFill>
                  <a:schemeClr val="accent6"/>
                </a:solidFill>
                <a:latin typeface="Bree Serif" panose="02000503040000020004" pitchFamily="2" charset="0"/>
              </a:rPr>
              <a:t>Among these plants, animals and surrounding waters, lived Manhattan’s first people: </a:t>
            </a:r>
            <a:endParaRPr lang="en-US" sz="2800" i="1" dirty="0">
              <a:solidFill>
                <a:schemeClr val="accent6"/>
              </a:solidFill>
              <a:latin typeface="Bree Serif" panose="02000503040000020004" pitchFamily="2" charset="0"/>
            </a:endParaRPr>
          </a:p>
          <a:p>
            <a:pPr algn="r"/>
            <a:r>
              <a:rPr lang="en-US" sz="4000" dirty="0">
                <a:solidFill>
                  <a:schemeClr val="accent6"/>
                </a:solidFill>
                <a:latin typeface="Bree Serif" panose="02000503040000020004" pitchFamily="2" charset="0"/>
              </a:rPr>
              <a:t>the Lenni Lenape.</a:t>
            </a:r>
          </a:p>
        </p:txBody>
      </p:sp>
      <p:sp>
        <p:nvSpPr>
          <p:cNvPr id="13" name="Speech Bubble: Oval 12">
            <a:extLst>
              <a:ext uri="{FF2B5EF4-FFF2-40B4-BE49-F238E27FC236}">
                <a16:creationId xmlns:a16="http://schemas.microsoft.com/office/drawing/2014/main" id="{E54647FB-7589-4983-A786-56E057A80FF9}"/>
              </a:ext>
            </a:extLst>
          </p:cNvPr>
          <p:cNvSpPr/>
          <p:nvPr/>
        </p:nvSpPr>
        <p:spPr>
          <a:xfrm>
            <a:off x="9177662" y="4686472"/>
            <a:ext cx="2723170" cy="1500502"/>
          </a:xfrm>
          <a:prstGeom prst="wedgeEllipseCallout">
            <a:avLst>
              <a:gd name="adj1" fmla="val -61018"/>
              <a:gd name="adj2" fmla="val 12751"/>
            </a:avLst>
          </a:prstGeom>
          <a:solidFill>
            <a:schemeClr val="accent6"/>
          </a:solidFill>
          <a:ln>
            <a:solidFill>
              <a:schemeClr val="accent6"/>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a:solidFill>
                  <a:schemeClr val="bg1"/>
                </a:solidFill>
                <a:latin typeface="Bree Serif" panose="02000503040000020004" pitchFamily="2" charset="0"/>
              </a:rPr>
              <a:t>Can you point out the hilly parts of </a:t>
            </a:r>
            <a:r>
              <a:rPr lang="en-US" sz="2000" dirty="0" err="1">
                <a:solidFill>
                  <a:schemeClr val="bg1"/>
                </a:solidFill>
                <a:latin typeface="Bree Serif" panose="02000503040000020004" pitchFamily="2" charset="0"/>
              </a:rPr>
              <a:t>Mannahatta</a:t>
            </a:r>
            <a:r>
              <a:rPr lang="en-US" sz="2000" dirty="0">
                <a:solidFill>
                  <a:schemeClr val="bg1"/>
                </a:solidFill>
                <a:latin typeface="Bree Serif" panose="02000503040000020004" pitchFamily="2" charset="0"/>
              </a:rPr>
              <a:t>?</a:t>
            </a:r>
          </a:p>
        </p:txBody>
      </p:sp>
    </p:spTree>
    <p:extLst>
      <p:ext uri="{BB962C8B-B14F-4D97-AF65-F5344CB8AC3E}">
        <p14:creationId xmlns:p14="http://schemas.microsoft.com/office/powerpoint/2010/main" val="746321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F87B8B-0281-4325-A33C-7D489AAD4C08}"/>
              </a:ext>
            </a:extLst>
          </p:cNvPr>
          <p:cNvSpPr/>
          <p:nvPr/>
        </p:nvSpPr>
        <p:spPr>
          <a:xfrm>
            <a:off x="1234632" y="93536"/>
            <a:ext cx="10957368" cy="1384995"/>
          </a:xfrm>
          <a:prstGeom prst="rect">
            <a:avLst/>
          </a:prstGeom>
        </p:spPr>
        <p:txBody>
          <a:bodyPr wrap="square">
            <a:spAutoFit/>
          </a:bodyPr>
          <a:lstStyle/>
          <a:p>
            <a:r>
              <a:rPr lang="en-US" sz="2800" dirty="0">
                <a:solidFill>
                  <a:schemeClr val="accent6"/>
                </a:solidFill>
                <a:latin typeface="Bree Serif" panose="02000503040000020004" pitchFamily="2" charset="0"/>
              </a:rPr>
              <a:t>The Lenni Lenape are one of the many Native communities that have lived in New York State and throughout the Western Hemisphere for thousands of years.</a:t>
            </a:r>
          </a:p>
        </p:txBody>
      </p:sp>
      <p:pic>
        <p:nvPicPr>
          <p:cNvPr id="1032" name="Picture 8" descr="Image result for map of lenape tribe">
            <a:extLst>
              <a:ext uri="{FF2B5EF4-FFF2-40B4-BE49-F238E27FC236}">
                <a16:creationId xmlns:a16="http://schemas.microsoft.com/office/drawing/2014/main" id="{7C3CD2A4-AD2B-4F37-9D64-4EBC2F9312C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34631" y="1663196"/>
            <a:ext cx="3839580" cy="2830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877ABEB3-9360-426B-B164-E9B6365BB74D}"/>
              </a:ext>
            </a:extLst>
          </p:cNvPr>
          <p:cNvSpPr/>
          <p:nvPr/>
        </p:nvSpPr>
        <p:spPr>
          <a:xfrm>
            <a:off x="234605" y="219919"/>
            <a:ext cx="812643" cy="812071"/>
          </a:xfrm>
          <a:prstGeom prst="ellipse">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0" dirty="0">
                <a:solidFill>
                  <a:schemeClr val="bg1"/>
                </a:solidFill>
                <a:latin typeface="Bree Serif" panose="02000503040000020004" pitchFamily="2" charset="0"/>
              </a:rPr>
              <a:t>4</a:t>
            </a:r>
          </a:p>
        </p:txBody>
      </p:sp>
      <p:pic>
        <p:nvPicPr>
          <p:cNvPr id="1036" name="Picture 12" descr="https://a2a16ff5-a-62cb3a1a-s-sites.googlegroups.com/site/mrssmithsfavoritesites/all-things-native-american/American%20Indians-%20Western%20Hemisphere.gif?attachauth=ANoY7cqrj1uORXyHpwawPJsdO_D1z9u3FqayacYMYL2fNamV3ZogxAxchuc6BW6dp4qayHGSzmgL35DqCAo2bfOPllRcH_3Ksm0c1in-Fwq5HRp_RRliCew2bQP44YVIny01xiYLm3xNsflgxmZqvIl_s7t3SvOp9yynFTwv2irWKAtGWTqLxCY0FS64pxjL9dzbgnwI-Q9DZ1Ah-A4vrqUEtvOPaLsWNR86NXEp3GJBT1s1jlXdbtlugnMRIZvdGi6e3QQdUoYt44tNC0TEaKUQ4HVsfWCNRdwlyfirfvv1n4N74YxUUP8%3D&amp;attredirects=0">
            <a:extLst>
              <a:ext uri="{FF2B5EF4-FFF2-40B4-BE49-F238E27FC236}">
                <a16:creationId xmlns:a16="http://schemas.microsoft.com/office/drawing/2014/main" id="{51E530E9-1501-442C-B312-9EEFD568399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4211" y="1663196"/>
            <a:ext cx="3612698" cy="50688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7013AA2-B554-4DF5-98B7-B4A2786609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23542" y="4465095"/>
            <a:ext cx="3811929" cy="2144210"/>
          </a:xfrm>
          <a:prstGeom prst="rect">
            <a:avLst/>
          </a:prstGeom>
        </p:spPr>
      </p:pic>
      <p:pic>
        <p:nvPicPr>
          <p:cNvPr id="1040" name="Picture 16" descr="Image result for pre columbian native americas map">
            <a:extLst>
              <a:ext uri="{FF2B5EF4-FFF2-40B4-BE49-F238E27FC236}">
                <a16:creationId xmlns:a16="http://schemas.microsoft.com/office/drawing/2014/main" id="{4AE1969A-CE2B-4CE0-B1B7-2ED9FCD014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616" y="1663196"/>
            <a:ext cx="9100773" cy="5194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Speech Bubble: Oval 26">
            <a:extLst>
              <a:ext uri="{FF2B5EF4-FFF2-40B4-BE49-F238E27FC236}">
                <a16:creationId xmlns:a16="http://schemas.microsoft.com/office/drawing/2014/main" id="{E70950FA-501C-4560-BA65-C19897654A20}"/>
              </a:ext>
            </a:extLst>
          </p:cNvPr>
          <p:cNvSpPr/>
          <p:nvPr/>
        </p:nvSpPr>
        <p:spPr>
          <a:xfrm>
            <a:off x="7746124" y="1153419"/>
            <a:ext cx="4237863" cy="3044180"/>
          </a:xfrm>
          <a:prstGeom prst="wedgeEllipseCallout">
            <a:avLst>
              <a:gd name="adj1" fmla="val 7636"/>
              <a:gd name="adj2" fmla="val 60603"/>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700" dirty="0">
                <a:solidFill>
                  <a:schemeClr val="bg1"/>
                </a:solidFill>
                <a:latin typeface="Bree Serif" panose="02000503040000020004" pitchFamily="2" charset="0"/>
              </a:rPr>
              <a:t>There are thousands</a:t>
            </a:r>
          </a:p>
          <a:p>
            <a:pPr algn="ctr"/>
            <a:r>
              <a:rPr lang="en-US" sz="1700" dirty="0">
                <a:solidFill>
                  <a:schemeClr val="bg1"/>
                </a:solidFill>
                <a:latin typeface="Bree Serif" panose="02000503040000020004" pitchFamily="2" charset="0"/>
              </a:rPr>
              <a:t>of different Native communities &amp; each is </a:t>
            </a:r>
            <a:r>
              <a:rPr lang="en-US" sz="1700" b="1" dirty="0">
                <a:solidFill>
                  <a:schemeClr val="bg1"/>
                </a:solidFill>
                <a:latin typeface="Bree Serif" panose="02000503040000020004" pitchFamily="2" charset="0"/>
              </a:rPr>
              <a:t>distinct</a:t>
            </a:r>
            <a:r>
              <a:rPr lang="en-US" sz="1700" dirty="0">
                <a:solidFill>
                  <a:schemeClr val="bg1"/>
                </a:solidFill>
                <a:latin typeface="Bree Serif" panose="02000503040000020004" pitchFamily="2" charset="0"/>
              </a:rPr>
              <a:t> with its own history, language, arts, values, traditions and beliefs. </a:t>
            </a:r>
          </a:p>
          <a:p>
            <a:pPr algn="ctr"/>
            <a:r>
              <a:rPr lang="en-US" sz="1700" dirty="0">
                <a:solidFill>
                  <a:schemeClr val="bg1"/>
                </a:solidFill>
                <a:latin typeface="Bree Serif" panose="02000503040000020004" pitchFamily="2" charset="0"/>
              </a:rPr>
              <a:t>What are the values, traditions and beliefs of your family and community?</a:t>
            </a:r>
          </a:p>
        </p:txBody>
      </p:sp>
    </p:spTree>
    <p:extLst>
      <p:ext uri="{BB962C8B-B14F-4D97-AF65-F5344CB8AC3E}">
        <p14:creationId xmlns:p14="http://schemas.microsoft.com/office/powerpoint/2010/main" val="4050826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3ADD45-F454-4B99-97AC-B2C98D2F2538}"/>
              </a:ext>
            </a:extLst>
          </p:cNvPr>
          <p:cNvSpPr/>
          <p:nvPr/>
        </p:nvSpPr>
        <p:spPr>
          <a:xfrm>
            <a:off x="1043842" y="220907"/>
            <a:ext cx="11148158" cy="1431161"/>
          </a:xfrm>
          <a:prstGeom prst="rect">
            <a:avLst/>
          </a:prstGeom>
        </p:spPr>
        <p:txBody>
          <a:bodyPr wrap="square">
            <a:spAutoFit/>
          </a:bodyPr>
          <a:lstStyle/>
          <a:p>
            <a:r>
              <a:rPr lang="en-US" sz="2900" dirty="0">
                <a:solidFill>
                  <a:schemeClr val="accent6"/>
                </a:solidFill>
                <a:latin typeface="Bree Serif" panose="02000503040000020004" pitchFamily="2" charset="0"/>
              </a:rPr>
              <a:t>The Lenape have related to the environment in ways that showed respect, community and balance. They have lived in harmony and </a:t>
            </a:r>
            <a:r>
              <a:rPr lang="en-US" sz="2900">
                <a:solidFill>
                  <a:schemeClr val="accent6"/>
                </a:solidFill>
                <a:latin typeface="Bree Serif" panose="02000503040000020004" pitchFamily="2" charset="0"/>
              </a:rPr>
              <a:t>have given </a:t>
            </a:r>
            <a:r>
              <a:rPr lang="en-US" sz="2900" dirty="0">
                <a:solidFill>
                  <a:schemeClr val="accent6"/>
                </a:solidFill>
                <a:latin typeface="Bree Serif" panose="02000503040000020004" pitchFamily="2" charset="0"/>
              </a:rPr>
              <a:t>thanks to nature for more than 400 </a:t>
            </a:r>
            <a:r>
              <a:rPr lang="en-US" sz="2900" b="1" dirty="0">
                <a:solidFill>
                  <a:schemeClr val="accent6"/>
                </a:solidFill>
                <a:latin typeface="Bree Serif" panose="02000503040000020004" pitchFamily="2" charset="0"/>
              </a:rPr>
              <a:t>generations</a:t>
            </a:r>
            <a:r>
              <a:rPr lang="en-US" sz="2900" dirty="0">
                <a:solidFill>
                  <a:schemeClr val="accent6"/>
                </a:solidFill>
                <a:latin typeface="Bree Serif" panose="02000503040000020004" pitchFamily="2" charset="0"/>
              </a:rPr>
              <a:t>.</a:t>
            </a:r>
          </a:p>
        </p:txBody>
      </p:sp>
      <p:pic>
        <p:nvPicPr>
          <p:cNvPr id="10" name="Picture 6" descr="https://bronxriversankofa.files.wordpress.com/2014/04/community-1.jpg">
            <a:extLst>
              <a:ext uri="{FF2B5EF4-FFF2-40B4-BE49-F238E27FC236}">
                <a16:creationId xmlns:a16="http://schemas.microsoft.com/office/drawing/2014/main" id="{7998ABD0-5058-44F5-850C-7D772D56278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4310" y="1872246"/>
            <a:ext cx="8475370" cy="44929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DC1269C0-EEB1-482A-8ED2-6805D7303ACE}"/>
              </a:ext>
            </a:extLst>
          </p:cNvPr>
          <p:cNvSpPr/>
          <p:nvPr/>
        </p:nvSpPr>
        <p:spPr>
          <a:xfrm>
            <a:off x="8373905" y="1872246"/>
            <a:ext cx="3576585" cy="3429000"/>
          </a:xfrm>
          <a:prstGeom prst="wedgeEllipseCallout">
            <a:avLst>
              <a:gd name="adj1" fmla="val 23206"/>
              <a:gd name="adj2" fmla="val 53862"/>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a:solidFill>
                  <a:schemeClr val="bg1"/>
                </a:solidFill>
                <a:latin typeface="Bree Serif" panose="02000503040000020004" pitchFamily="2" charset="0"/>
              </a:rPr>
              <a:t>“We do not</a:t>
            </a:r>
            <a:br>
              <a:rPr lang="en-US" sz="2000" dirty="0">
                <a:solidFill>
                  <a:schemeClr val="bg1"/>
                </a:solidFill>
                <a:latin typeface="Bree Serif" panose="02000503040000020004" pitchFamily="2" charset="0"/>
              </a:rPr>
            </a:br>
            <a:r>
              <a:rPr lang="en-US" sz="2000" dirty="0">
                <a:solidFill>
                  <a:schemeClr val="bg1"/>
                </a:solidFill>
                <a:latin typeface="Bree Serif" panose="02000503040000020004" pitchFamily="2" charset="0"/>
              </a:rPr>
              <a:t>inherit the earth from our ancestors, we borrow it from our children.”</a:t>
            </a:r>
          </a:p>
          <a:p>
            <a:pPr algn="ctr"/>
            <a:endParaRPr lang="en-US" sz="2000" dirty="0">
              <a:solidFill>
                <a:schemeClr val="bg1"/>
              </a:solidFill>
              <a:latin typeface="Bree Serif" panose="02000503040000020004" pitchFamily="2" charset="0"/>
            </a:endParaRPr>
          </a:p>
          <a:p>
            <a:pPr algn="ctr"/>
            <a:r>
              <a:rPr lang="en-US" sz="2000" dirty="0">
                <a:solidFill>
                  <a:schemeClr val="bg1"/>
                </a:solidFill>
                <a:latin typeface="Bree Serif" panose="02000503040000020004" pitchFamily="2" charset="0"/>
              </a:rPr>
              <a:t>Native American </a:t>
            </a:r>
            <a:r>
              <a:rPr lang="en-US" sz="2000" b="1" dirty="0">
                <a:solidFill>
                  <a:schemeClr val="bg1"/>
                </a:solidFill>
                <a:latin typeface="Bree Serif" panose="02000503040000020004" pitchFamily="2" charset="0"/>
              </a:rPr>
              <a:t>proverb</a:t>
            </a:r>
            <a:endParaRPr lang="en-US" sz="2000" dirty="0">
              <a:solidFill>
                <a:schemeClr val="bg1"/>
              </a:solidFill>
              <a:latin typeface="Bree Serif" panose="02000503040000020004" pitchFamily="2" charset="0"/>
            </a:endParaRPr>
          </a:p>
        </p:txBody>
      </p:sp>
      <p:pic>
        <p:nvPicPr>
          <p:cNvPr id="11" name="Picture 10">
            <a:extLst>
              <a:ext uri="{FF2B5EF4-FFF2-40B4-BE49-F238E27FC236}">
                <a16:creationId xmlns:a16="http://schemas.microsoft.com/office/drawing/2014/main" id="{279512ED-C094-4A24-9546-48B089D03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43160" y="5101497"/>
            <a:ext cx="2845109" cy="1600374"/>
          </a:xfrm>
          <a:prstGeom prst="rect">
            <a:avLst/>
          </a:prstGeom>
        </p:spPr>
      </p:pic>
      <p:sp>
        <p:nvSpPr>
          <p:cNvPr id="12" name="Oval 11">
            <a:extLst>
              <a:ext uri="{FF2B5EF4-FFF2-40B4-BE49-F238E27FC236}">
                <a16:creationId xmlns:a16="http://schemas.microsoft.com/office/drawing/2014/main" id="{2BEB1756-8341-48E0-9C40-4D242C567D18}"/>
              </a:ext>
            </a:extLst>
          </p:cNvPr>
          <p:cNvSpPr/>
          <p:nvPr/>
        </p:nvSpPr>
        <p:spPr>
          <a:xfrm>
            <a:off x="159655" y="265518"/>
            <a:ext cx="812643" cy="812071"/>
          </a:xfrm>
          <a:prstGeom prst="ellipse">
            <a:avLst/>
          </a:prstGeom>
          <a:solidFill>
            <a:schemeClr val="accent6"/>
          </a:solidFill>
          <a:ln>
            <a:solidFill>
              <a:schemeClr val="accent6"/>
            </a:solidFill>
          </a:ln>
        </p:spPr>
        <p:style>
          <a:lnRef idx="3">
            <a:schemeClr val="lt1"/>
          </a:lnRef>
          <a:fillRef idx="1">
            <a:schemeClr val="accent1"/>
          </a:fillRef>
          <a:effectRef idx="1">
            <a:schemeClr val="accent1"/>
          </a:effectRef>
          <a:fontRef idx="minor">
            <a:schemeClr val="lt1"/>
          </a:fontRef>
        </p:style>
        <p:txBody>
          <a:bodyPr lIns="0" tIns="0" rIns="0" bIns="0" rtlCol="0" anchor="ctr">
            <a:noAutofit/>
          </a:bodyPr>
          <a:lstStyle/>
          <a:p>
            <a:pPr algn="ctr"/>
            <a:r>
              <a:rPr lang="en-US" sz="6000" dirty="0">
                <a:solidFill>
                  <a:schemeClr val="bg1"/>
                </a:solidFill>
                <a:latin typeface="Bree Serif" panose="02000503040000020004" pitchFamily="2" charset="0"/>
              </a:rPr>
              <a:t>5</a:t>
            </a:r>
          </a:p>
        </p:txBody>
      </p:sp>
    </p:spTree>
    <p:extLst>
      <p:ext uri="{BB962C8B-B14F-4D97-AF65-F5344CB8AC3E}">
        <p14:creationId xmlns:p14="http://schemas.microsoft.com/office/powerpoint/2010/main" val="404993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43EB17-F967-4900-8D38-A8C09B9A5427}"/>
              </a:ext>
            </a:extLst>
          </p:cNvPr>
          <p:cNvSpPr/>
          <p:nvPr/>
        </p:nvSpPr>
        <p:spPr>
          <a:xfrm>
            <a:off x="-63649" y="1561961"/>
            <a:ext cx="3546348" cy="1384995"/>
          </a:xfrm>
          <a:prstGeom prst="rect">
            <a:avLst/>
          </a:prstGeom>
          <a:noFill/>
        </p:spPr>
        <p:txBody>
          <a:bodyPr wrap="square">
            <a:spAutoFit/>
          </a:bodyPr>
          <a:lstStyle/>
          <a:p>
            <a:pPr algn="r"/>
            <a:r>
              <a:rPr lang="en-US" sz="2800" dirty="0">
                <a:solidFill>
                  <a:schemeClr val="accent6"/>
                </a:solidFill>
                <a:latin typeface="Bree Serif" panose="02000503040000020004" pitchFamily="2" charset="0"/>
              </a:rPr>
              <a:t>European explorers began sailing across the oceans. </a:t>
            </a:r>
          </a:p>
        </p:txBody>
      </p:sp>
      <p:pic>
        <p:nvPicPr>
          <p:cNvPr id="40962" name="Picture 2" descr="Image result for world map of european exploration hudson">
            <a:extLst>
              <a:ext uri="{FF2B5EF4-FFF2-40B4-BE49-F238E27FC236}">
                <a16:creationId xmlns:a16="http://schemas.microsoft.com/office/drawing/2014/main" id="{149D5FF7-BA82-4DF4-BF01-19C3C850C4FD}"/>
              </a:ext>
            </a:extLst>
          </p:cNvPr>
          <p:cNvPicPr>
            <a:picLocks noChangeAspect="1" noChangeArrowheads="1"/>
          </p:cNvPicPr>
          <p:nvPr/>
        </p:nvPicPr>
        <p:blipFill rotWithShape="1">
          <a:blip r:embed="rId3" cstate="screen">
            <a:clrChange>
              <a:clrFrom>
                <a:srgbClr val="464646"/>
              </a:clrFrom>
              <a:clrTo>
                <a:srgbClr val="464646">
                  <a:alpha val="0"/>
                </a:srgbClr>
              </a:clrTo>
            </a:clrChange>
            <a:extLst>
              <a:ext uri="{28A0092B-C50C-407E-A947-70E740481C1C}">
                <a14:useLocalDpi xmlns:a14="http://schemas.microsoft.com/office/drawing/2010/main"/>
              </a:ext>
            </a:extLst>
          </a:blip>
          <a:srcRect/>
          <a:stretch/>
        </p:blipFill>
        <p:spPr bwMode="auto">
          <a:xfrm>
            <a:off x="4527737" y="0"/>
            <a:ext cx="7664263" cy="63358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B2946B11-A5D8-4D46-8961-63F104FBC928}"/>
              </a:ext>
            </a:extLst>
          </p:cNvPr>
          <p:cNvSpPr/>
          <p:nvPr/>
        </p:nvSpPr>
        <p:spPr>
          <a:xfrm>
            <a:off x="8368915" y="1291636"/>
            <a:ext cx="342284" cy="361068"/>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8D10DFC6-61B2-4BDE-B7D5-5CB09A415604}"/>
              </a:ext>
            </a:extLst>
          </p:cNvPr>
          <p:cNvCxnSpPr>
            <a:cxnSpLocks/>
            <a:stCxn id="6" idx="3"/>
          </p:cNvCxnSpPr>
          <p:nvPr/>
        </p:nvCxnSpPr>
        <p:spPr>
          <a:xfrm flipH="1">
            <a:off x="6091009" y="1599827"/>
            <a:ext cx="2328032" cy="1472487"/>
          </a:xfrm>
          <a:prstGeom prst="straightConnector1">
            <a:avLst/>
          </a:prstGeom>
          <a:ln w="76200">
            <a:solidFill>
              <a:schemeClr val="accent6"/>
            </a:solidFill>
            <a:tailEnd type="triangle"/>
          </a:ln>
        </p:spPr>
        <p:style>
          <a:lnRef idx="1">
            <a:schemeClr val="accent4"/>
          </a:lnRef>
          <a:fillRef idx="0">
            <a:schemeClr val="accent4"/>
          </a:fillRef>
          <a:effectRef idx="0">
            <a:schemeClr val="accent4"/>
          </a:effectRef>
          <a:fontRef idx="minor">
            <a:schemeClr val="tx1"/>
          </a:fontRef>
        </p:style>
      </p:cxnSp>
      <p:sp>
        <p:nvSpPr>
          <p:cNvPr id="13" name="Oval 12">
            <a:extLst>
              <a:ext uri="{FF2B5EF4-FFF2-40B4-BE49-F238E27FC236}">
                <a16:creationId xmlns:a16="http://schemas.microsoft.com/office/drawing/2014/main" id="{398E7E18-054E-41BD-8D72-1FCE04CBE42A}"/>
              </a:ext>
            </a:extLst>
          </p:cNvPr>
          <p:cNvSpPr/>
          <p:nvPr/>
        </p:nvSpPr>
        <p:spPr>
          <a:xfrm>
            <a:off x="159655" y="265518"/>
            <a:ext cx="812643" cy="812071"/>
          </a:xfrm>
          <a:prstGeom prst="ellipse">
            <a:avLst/>
          </a:prstGeom>
          <a:solidFill>
            <a:schemeClr val="accent6"/>
          </a:solidFill>
          <a:ln>
            <a:solidFill>
              <a:schemeClr val="accent6"/>
            </a:solidFill>
          </a:ln>
        </p:spPr>
        <p:style>
          <a:lnRef idx="3">
            <a:schemeClr val="lt1"/>
          </a:lnRef>
          <a:fillRef idx="1">
            <a:schemeClr val="accent1"/>
          </a:fillRef>
          <a:effectRef idx="1">
            <a:schemeClr val="accent1"/>
          </a:effectRef>
          <a:fontRef idx="minor">
            <a:schemeClr val="lt1"/>
          </a:fontRef>
        </p:style>
        <p:txBody>
          <a:bodyPr lIns="0" tIns="0" rIns="0" bIns="0" rtlCol="0" anchor="ctr">
            <a:noAutofit/>
          </a:bodyPr>
          <a:lstStyle/>
          <a:p>
            <a:pPr algn="ctr"/>
            <a:r>
              <a:rPr lang="en-US" sz="6000" dirty="0">
                <a:solidFill>
                  <a:schemeClr val="bg1"/>
                </a:solidFill>
                <a:latin typeface="Bree Serif" panose="02000503040000020004" pitchFamily="2" charset="0"/>
              </a:rPr>
              <a:t>6</a:t>
            </a:r>
          </a:p>
        </p:txBody>
      </p:sp>
      <p:pic>
        <p:nvPicPr>
          <p:cNvPr id="1026" name="Picture 2" descr="Image result for new york state">
            <a:extLst>
              <a:ext uri="{FF2B5EF4-FFF2-40B4-BE49-F238E27FC236}">
                <a16:creationId xmlns:a16="http://schemas.microsoft.com/office/drawing/2014/main" id="{9167A840-2A57-4137-9C11-19CC1240070E}"/>
              </a:ext>
            </a:extLst>
          </p:cNvPr>
          <p:cNvPicPr>
            <a:picLocks noChangeAspect="1" noChangeArrowheads="1"/>
          </p:cNvPicPr>
          <p:nvPr/>
        </p:nvPicPr>
        <p:blipFill>
          <a:blip r:embed="rId4" cstate="screen">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a:ext>
            </a:extLst>
          </a:blip>
          <a:srcRect/>
          <a:stretch>
            <a:fillRect/>
          </a:stretch>
        </p:blipFill>
        <p:spPr bwMode="auto">
          <a:xfrm>
            <a:off x="3415671" y="289499"/>
            <a:ext cx="3496188" cy="3496188"/>
          </a:xfrm>
          <a:prstGeom prst="rect">
            <a:avLst/>
          </a:prstGeom>
          <a:noFill/>
          <a:extLst/>
        </p:spPr>
      </p:pic>
      <p:sp>
        <p:nvSpPr>
          <p:cNvPr id="24" name="Rectangle 23">
            <a:extLst>
              <a:ext uri="{FF2B5EF4-FFF2-40B4-BE49-F238E27FC236}">
                <a16:creationId xmlns:a16="http://schemas.microsoft.com/office/drawing/2014/main" id="{0C942EAE-273D-4717-80E5-5DDF3707BD06}"/>
              </a:ext>
            </a:extLst>
          </p:cNvPr>
          <p:cNvSpPr/>
          <p:nvPr/>
        </p:nvSpPr>
        <p:spPr>
          <a:xfrm>
            <a:off x="638190" y="707998"/>
            <a:ext cx="3961216" cy="954107"/>
          </a:xfrm>
          <a:prstGeom prst="rect">
            <a:avLst/>
          </a:prstGeom>
        </p:spPr>
        <p:txBody>
          <a:bodyPr wrap="square">
            <a:spAutoFit/>
          </a:bodyPr>
          <a:lstStyle/>
          <a:p>
            <a:pPr algn="r"/>
            <a:r>
              <a:rPr lang="en-US" sz="2800" dirty="0">
                <a:solidFill>
                  <a:schemeClr val="accent6"/>
                </a:solidFill>
                <a:latin typeface="Bree Serif" panose="02000503040000020004" pitchFamily="2" charset="0"/>
              </a:rPr>
              <a:t>Beginning in the 15th and 16th centuries, </a:t>
            </a:r>
          </a:p>
        </p:txBody>
      </p:sp>
      <p:sp>
        <p:nvSpPr>
          <p:cNvPr id="31" name="Speech Bubble: Oval 30">
            <a:extLst>
              <a:ext uri="{FF2B5EF4-FFF2-40B4-BE49-F238E27FC236}">
                <a16:creationId xmlns:a16="http://schemas.microsoft.com/office/drawing/2014/main" id="{4A40EC19-6AD6-422C-B2B7-005DED559460}"/>
              </a:ext>
            </a:extLst>
          </p:cNvPr>
          <p:cNvSpPr/>
          <p:nvPr/>
        </p:nvSpPr>
        <p:spPr>
          <a:xfrm>
            <a:off x="318112" y="3562785"/>
            <a:ext cx="3751745" cy="1830702"/>
          </a:xfrm>
          <a:prstGeom prst="wedgeEllipseCallout">
            <a:avLst>
              <a:gd name="adj1" fmla="val 20865"/>
              <a:gd name="adj2" fmla="val 66001"/>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a:solidFill>
                  <a:schemeClr val="bg1"/>
                </a:solidFill>
                <a:latin typeface="Bree Serif" panose="02000503040000020004" pitchFamily="2" charset="0"/>
              </a:rPr>
              <a:t>Why did they leave Europe? What were they looking for? What did they expect to find?</a:t>
            </a:r>
          </a:p>
        </p:txBody>
      </p:sp>
      <p:pic>
        <p:nvPicPr>
          <p:cNvPr id="15" name="Picture 14">
            <a:extLst>
              <a:ext uri="{FF2B5EF4-FFF2-40B4-BE49-F238E27FC236}">
                <a16:creationId xmlns:a16="http://schemas.microsoft.com/office/drawing/2014/main" id="{68680F1F-2B64-4F04-8564-F70ADFA67D5F}"/>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2984016" y="4998223"/>
            <a:ext cx="1543721" cy="1856602"/>
          </a:xfrm>
          <a:prstGeom prst="rect">
            <a:avLst/>
          </a:prstGeom>
        </p:spPr>
      </p:pic>
    </p:spTree>
    <p:extLst>
      <p:ext uri="{BB962C8B-B14F-4D97-AF65-F5344CB8AC3E}">
        <p14:creationId xmlns:p14="http://schemas.microsoft.com/office/powerpoint/2010/main" val="2108743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gilderlehrman.org/sites/default/files/content-images/08878.0003.det__0.jpg">
            <a:extLst>
              <a:ext uri="{FF2B5EF4-FFF2-40B4-BE49-F238E27FC236}">
                <a16:creationId xmlns:a16="http://schemas.microsoft.com/office/drawing/2014/main" id="{9FE6BFA4-51D7-4909-80D4-549C0C625D4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BE86FC9D-CF26-4EA2-9EF0-1C5FAB357294}"/>
              </a:ext>
            </a:extLst>
          </p:cNvPr>
          <p:cNvSpPr/>
          <p:nvPr/>
        </p:nvSpPr>
        <p:spPr>
          <a:xfrm>
            <a:off x="3779520" y="-2527629"/>
            <a:ext cx="12192000" cy="53660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BB785F-B94A-4CEA-A4D9-EDADB9C3D048}"/>
              </a:ext>
            </a:extLst>
          </p:cNvPr>
          <p:cNvSpPr/>
          <p:nvPr/>
        </p:nvSpPr>
        <p:spPr>
          <a:xfrm>
            <a:off x="4057650" y="731835"/>
            <a:ext cx="6841629" cy="1569660"/>
          </a:xfrm>
          <a:prstGeom prst="rect">
            <a:avLst/>
          </a:prstGeom>
        </p:spPr>
        <p:txBody>
          <a:bodyPr wrap="square">
            <a:spAutoFit/>
          </a:bodyPr>
          <a:lstStyle/>
          <a:p>
            <a:pPr algn="r"/>
            <a:r>
              <a:rPr lang="en-US" sz="2400" dirty="0">
                <a:solidFill>
                  <a:schemeClr val="accent6"/>
                </a:solidFill>
                <a:latin typeface="Bree Serif" panose="02000503040000020004" pitchFamily="2" charset="0"/>
              </a:rPr>
              <a:t>He sailed to North America and encountered the Lenape at Mannahatta. The Lenape called the Europeans </a:t>
            </a:r>
            <a:r>
              <a:rPr lang="en-US" sz="2400" i="1" dirty="0">
                <a:solidFill>
                  <a:schemeClr val="accent6"/>
                </a:solidFill>
                <a:latin typeface="Bree Serif" panose="02000503040000020004" pitchFamily="2" charset="0"/>
              </a:rPr>
              <a:t>shouwunnock</a:t>
            </a:r>
            <a:r>
              <a:rPr lang="en-US" sz="2400" dirty="0">
                <a:solidFill>
                  <a:schemeClr val="accent6"/>
                </a:solidFill>
                <a:latin typeface="Bree Serif" panose="02000503040000020004" pitchFamily="2" charset="0"/>
              </a:rPr>
              <a:t>, which  in their language means “Salty people.” </a:t>
            </a:r>
          </a:p>
        </p:txBody>
      </p:sp>
      <p:sp>
        <p:nvSpPr>
          <p:cNvPr id="5" name="Rectangle 4">
            <a:extLst>
              <a:ext uri="{FF2B5EF4-FFF2-40B4-BE49-F238E27FC236}">
                <a16:creationId xmlns:a16="http://schemas.microsoft.com/office/drawing/2014/main" id="{D3D36AE3-BF70-448C-B1A3-FEA9EDAF7154}"/>
              </a:ext>
            </a:extLst>
          </p:cNvPr>
          <p:cNvSpPr/>
          <p:nvPr/>
        </p:nvSpPr>
        <p:spPr>
          <a:xfrm>
            <a:off x="3480943" y="91257"/>
            <a:ext cx="7418336" cy="523220"/>
          </a:xfrm>
          <a:prstGeom prst="rect">
            <a:avLst/>
          </a:prstGeom>
        </p:spPr>
        <p:txBody>
          <a:bodyPr wrap="square">
            <a:spAutoFit/>
          </a:bodyPr>
          <a:lstStyle/>
          <a:p>
            <a:pPr algn="r"/>
            <a:r>
              <a:rPr lang="en-US" sz="2800" dirty="0">
                <a:solidFill>
                  <a:schemeClr val="accent6"/>
                </a:solidFill>
                <a:latin typeface="Bree Serif" panose="02000503040000020004" pitchFamily="2" charset="0"/>
              </a:rPr>
              <a:t>One of those explorers was Henry Hudson. </a:t>
            </a:r>
          </a:p>
        </p:txBody>
      </p:sp>
      <p:sp>
        <p:nvSpPr>
          <p:cNvPr id="13" name="Oval 12">
            <a:extLst>
              <a:ext uri="{FF2B5EF4-FFF2-40B4-BE49-F238E27FC236}">
                <a16:creationId xmlns:a16="http://schemas.microsoft.com/office/drawing/2014/main" id="{FDD987B4-AD39-49A9-81B0-34E72000A8A3}"/>
              </a:ext>
            </a:extLst>
          </p:cNvPr>
          <p:cNvSpPr/>
          <p:nvPr/>
        </p:nvSpPr>
        <p:spPr>
          <a:xfrm>
            <a:off x="11109175" y="355747"/>
            <a:ext cx="812643" cy="812071"/>
          </a:xfrm>
          <a:prstGeom prst="ellipse">
            <a:avLst/>
          </a:prstGeom>
          <a:solidFill>
            <a:schemeClr val="accent6"/>
          </a:solidFill>
          <a:ln>
            <a:solidFill>
              <a:schemeClr val="accent6"/>
            </a:solidFill>
          </a:ln>
        </p:spPr>
        <p:style>
          <a:lnRef idx="3">
            <a:schemeClr val="lt1"/>
          </a:lnRef>
          <a:fillRef idx="1">
            <a:schemeClr val="accent1"/>
          </a:fillRef>
          <a:effectRef idx="1">
            <a:schemeClr val="accent1"/>
          </a:effectRef>
          <a:fontRef idx="minor">
            <a:schemeClr val="lt1"/>
          </a:fontRef>
        </p:style>
        <p:txBody>
          <a:bodyPr lIns="0" tIns="0" rIns="0" bIns="0" rtlCol="0" anchor="ctr">
            <a:noAutofit/>
          </a:bodyPr>
          <a:lstStyle/>
          <a:p>
            <a:pPr algn="ctr"/>
            <a:r>
              <a:rPr lang="en-US" sz="6000" dirty="0">
                <a:solidFill>
                  <a:schemeClr val="bg1"/>
                </a:solidFill>
                <a:latin typeface="Bree Serif" panose="02000503040000020004" pitchFamily="2" charset="0"/>
              </a:rPr>
              <a:t>7</a:t>
            </a:r>
          </a:p>
        </p:txBody>
      </p:sp>
      <p:pic>
        <p:nvPicPr>
          <p:cNvPr id="6" name="Picture 5">
            <a:extLst>
              <a:ext uri="{FF2B5EF4-FFF2-40B4-BE49-F238E27FC236}">
                <a16:creationId xmlns:a16="http://schemas.microsoft.com/office/drawing/2014/main" id="{A3027F4D-55E9-4C53-B474-9A7BC7DA2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31488">
            <a:off x="466722" y="465603"/>
            <a:ext cx="984618" cy="553848"/>
          </a:xfrm>
          <a:prstGeom prst="rect">
            <a:avLst/>
          </a:prstGeom>
        </p:spPr>
      </p:pic>
    </p:spTree>
    <p:extLst>
      <p:ext uri="{BB962C8B-B14F-4D97-AF65-F5344CB8AC3E}">
        <p14:creationId xmlns:p14="http://schemas.microsoft.com/office/powerpoint/2010/main" val="3806824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Related image">
            <a:extLst>
              <a:ext uri="{FF2B5EF4-FFF2-40B4-BE49-F238E27FC236}">
                <a16:creationId xmlns:a16="http://schemas.microsoft.com/office/drawing/2014/main" id="{E2DEAE71-E831-416F-BD91-C2258C20962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07184" y="428326"/>
            <a:ext cx="7060396" cy="60013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3409EEB-AC17-4F20-8E77-B9466BF39A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7706" y="4457596"/>
            <a:ext cx="1990177" cy="2311666"/>
          </a:xfrm>
          <a:prstGeom prst="rect">
            <a:avLst/>
          </a:prstGeom>
        </p:spPr>
      </p:pic>
      <p:sp>
        <p:nvSpPr>
          <p:cNvPr id="14" name="Rectangle 13">
            <a:extLst>
              <a:ext uri="{FF2B5EF4-FFF2-40B4-BE49-F238E27FC236}">
                <a16:creationId xmlns:a16="http://schemas.microsoft.com/office/drawing/2014/main" id="{A764695C-826C-4A61-85CE-D65BDE74192D}"/>
              </a:ext>
            </a:extLst>
          </p:cNvPr>
          <p:cNvSpPr/>
          <p:nvPr/>
        </p:nvSpPr>
        <p:spPr>
          <a:xfrm>
            <a:off x="650506" y="798834"/>
            <a:ext cx="3287377" cy="1323439"/>
          </a:xfrm>
          <a:prstGeom prst="rect">
            <a:avLst/>
          </a:prstGeom>
        </p:spPr>
        <p:txBody>
          <a:bodyPr wrap="square">
            <a:spAutoFit/>
          </a:bodyPr>
          <a:lstStyle/>
          <a:p>
            <a:pPr algn="r"/>
            <a:r>
              <a:rPr lang="en-US" sz="4000" dirty="0">
                <a:solidFill>
                  <a:schemeClr val="accent6"/>
                </a:solidFill>
                <a:latin typeface="Bree Serif" panose="02000503040000020004" pitchFamily="2" charset="0"/>
              </a:rPr>
              <a:t>There are 3 trails to hike. </a:t>
            </a:r>
          </a:p>
        </p:txBody>
      </p:sp>
      <p:sp>
        <p:nvSpPr>
          <p:cNvPr id="15" name="Oval 14">
            <a:extLst>
              <a:ext uri="{FF2B5EF4-FFF2-40B4-BE49-F238E27FC236}">
                <a16:creationId xmlns:a16="http://schemas.microsoft.com/office/drawing/2014/main" id="{F02E8863-D573-4DFD-BD0E-AF6D2588A46C}"/>
              </a:ext>
            </a:extLst>
          </p:cNvPr>
          <p:cNvSpPr/>
          <p:nvPr/>
        </p:nvSpPr>
        <p:spPr>
          <a:xfrm>
            <a:off x="174007" y="146476"/>
            <a:ext cx="812643" cy="812071"/>
          </a:xfrm>
          <a:prstGeom prst="ellipse">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dirty="0">
                <a:solidFill>
                  <a:schemeClr val="bg1"/>
                </a:solidFill>
                <a:latin typeface="Bree Serif" panose="02000503040000020004" pitchFamily="2" charset="0"/>
              </a:rPr>
              <a:t>8</a:t>
            </a:r>
          </a:p>
        </p:txBody>
      </p:sp>
      <p:sp>
        <p:nvSpPr>
          <p:cNvPr id="17" name="Rectangle 16">
            <a:extLst>
              <a:ext uri="{FF2B5EF4-FFF2-40B4-BE49-F238E27FC236}">
                <a16:creationId xmlns:a16="http://schemas.microsoft.com/office/drawing/2014/main" id="{696CA7E3-453D-40DE-90BA-42D8E9BA3323}"/>
              </a:ext>
            </a:extLst>
          </p:cNvPr>
          <p:cNvSpPr/>
          <p:nvPr/>
        </p:nvSpPr>
        <p:spPr>
          <a:xfrm>
            <a:off x="447516" y="3810783"/>
            <a:ext cx="3575018" cy="461665"/>
          </a:xfrm>
          <a:prstGeom prst="rect">
            <a:avLst/>
          </a:prstGeom>
        </p:spPr>
        <p:txBody>
          <a:bodyPr wrap="none">
            <a:spAutoFit/>
          </a:bodyPr>
          <a:lstStyle/>
          <a:p>
            <a:pPr algn="r"/>
            <a:r>
              <a:rPr lang="en-US" sz="2400" dirty="0">
                <a:solidFill>
                  <a:schemeClr val="accent2"/>
                </a:solidFill>
                <a:latin typeface="Bree Serif" panose="02000503040000020004" pitchFamily="2" charset="0"/>
              </a:rPr>
              <a:t>– Orange Trail (1.3 Miles)</a:t>
            </a:r>
          </a:p>
        </p:txBody>
      </p:sp>
      <p:sp>
        <p:nvSpPr>
          <p:cNvPr id="18" name="Rectangle 17">
            <a:extLst>
              <a:ext uri="{FF2B5EF4-FFF2-40B4-BE49-F238E27FC236}">
                <a16:creationId xmlns:a16="http://schemas.microsoft.com/office/drawing/2014/main" id="{20734002-FBCA-4344-B252-CF61F948741B}"/>
              </a:ext>
            </a:extLst>
          </p:cNvPr>
          <p:cNvSpPr/>
          <p:nvPr/>
        </p:nvSpPr>
        <p:spPr>
          <a:xfrm>
            <a:off x="447516" y="3103471"/>
            <a:ext cx="3147015" cy="461665"/>
          </a:xfrm>
          <a:prstGeom prst="rect">
            <a:avLst/>
          </a:prstGeom>
        </p:spPr>
        <p:txBody>
          <a:bodyPr wrap="none">
            <a:spAutoFit/>
          </a:bodyPr>
          <a:lstStyle/>
          <a:p>
            <a:pPr algn="r"/>
            <a:r>
              <a:rPr lang="en-US" sz="2400" dirty="0">
                <a:solidFill>
                  <a:schemeClr val="accent1"/>
                </a:solidFill>
                <a:latin typeface="Bree Serif" panose="02000503040000020004" pitchFamily="2" charset="0"/>
              </a:rPr>
              <a:t>– Blue Trail (1.7 Miles)</a:t>
            </a:r>
          </a:p>
        </p:txBody>
      </p:sp>
      <p:sp>
        <p:nvSpPr>
          <p:cNvPr id="19" name="Rectangle 18">
            <a:extLst>
              <a:ext uri="{FF2B5EF4-FFF2-40B4-BE49-F238E27FC236}">
                <a16:creationId xmlns:a16="http://schemas.microsoft.com/office/drawing/2014/main" id="{301B9CCD-65F6-4828-B189-8725E356E4A7}"/>
              </a:ext>
            </a:extLst>
          </p:cNvPr>
          <p:cNvSpPr/>
          <p:nvPr/>
        </p:nvSpPr>
        <p:spPr>
          <a:xfrm>
            <a:off x="447516" y="2396159"/>
            <a:ext cx="3241593" cy="461665"/>
          </a:xfrm>
          <a:prstGeom prst="rect">
            <a:avLst/>
          </a:prstGeom>
        </p:spPr>
        <p:txBody>
          <a:bodyPr wrap="none">
            <a:spAutoFit/>
          </a:bodyPr>
          <a:lstStyle/>
          <a:p>
            <a:pPr algn="r"/>
            <a:r>
              <a:rPr lang="en-US" sz="2400" dirty="0">
                <a:solidFill>
                  <a:schemeClr val="bg2">
                    <a:lumMod val="50000"/>
                  </a:schemeClr>
                </a:solidFill>
                <a:latin typeface="Bree Serif" panose="02000503040000020004" pitchFamily="2" charset="0"/>
              </a:rPr>
              <a:t>– Gray Trail (1.2 Miles)</a:t>
            </a:r>
          </a:p>
        </p:txBody>
      </p:sp>
      <p:pic>
        <p:nvPicPr>
          <p:cNvPr id="3" name="Picture 2">
            <a:extLst>
              <a:ext uri="{FF2B5EF4-FFF2-40B4-BE49-F238E27FC236}">
                <a16:creationId xmlns:a16="http://schemas.microsoft.com/office/drawing/2014/main" id="{1A9C9F00-63A6-4457-9BED-6CE901790E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6825" y="1904867"/>
            <a:ext cx="4538185" cy="2552729"/>
          </a:xfrm>
          <a:prstGeom prst="rect">
            <a:avLst/>
          </a:prstGeom>
        </p:spPr>
      </p:pic>
      <p:sp>
        <p:nvSpPr>
          <p:cNvPr id="13" name="Speech Bubble: Oval 12">
            <a:extLst>
              <a:ext uri="{FF2B5EF4-FFF2-40B4-BE49-F238E27FC236}">
                <a16:creationId xmlns:a16="http://schemas.microsoft.com/office/drawing/2014/main" id="{C64348B7-1FB5-4B8D-B5B5-4C11AE7E56E1}"/>
              </a:ext>
            </a:extLst>
          </p:cNvPr>
          <p:cNvSpPr/>
          <p:nvPr/>
        </p:nvSpPr>
        <p:spPr>
          <a:xfrm>
            <a:off x="6560896" y="301453"/>
            <a:ext cx="5336814" cy="994761"/>
          </a:xfrm>
          <a:prstGeom prst="wedgeEllipseCallout">
            <a:avLst>
              <a:gd name="adj1" fmla="val 37667"/>
              <a:gd name="adj2" fmla="val 125079"/>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dirty="0">
                <a:solidFill>
                  <a:schemeClr val="bg1"/>
                </a:solidFill>
                <a:latin typeface="Bree Serif" panose="02000503040000020004" pitchFamily="2" charset="0"/>
              </a:rPr>
              <a:t>Time to explore the park. Let’s get into groups!</a:t>
            </a:r>
          </a:p>
        </p:txBody>
      </p:sp>
    </p:spTree>
    <p:extLst>
      <p:ext uri="{BB962C8B-B14F-4D97-AF65-F5344CB8AC3E}">
        <p14:creationId xmlns:p14="http://schemas.microsoft.com/office/powerpoint/2010/main" val="1752568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idden Rusty with cup">
            <a:extLst>
              <a:ext uri="{FF2B5EF4-FFF2-40B4-BE49-F238E27FC236}">
                <a16:creationId xmlns:a16="http://schemas.microsoft.com/office/drawing/2014/main" id="{924C3015-7E2C-41CD-9DDC-94BBABCBDE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346611" flipH="1">
            <a:off x="992419" y="4697428"/>
            <a:ext cx="3110810" cy="1749831"/>
          </a:xfrm>
          <a:prstGeom prst="rect">
            <a:avLst/>
          </a:prstGeom>
        </p:spPr>
      </p:pic>
      <p:pic>
        <p:nvPicPr>
          <p:cNvPr id="26630" name="Park &amp; Cave" descr="Related image">
            <a:extLst>
              <a:ext uri="{FF2B5EF4-FFF2-40B4-BE49-F238E27FC236}">
                <a16:creationId xmlns:a16="http://schemas.microsoft.com/office/drawing/2014/main" id="{02105ACB-79BD-4CE8-8503-6F316CC36F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8383929"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st box">
            <a:extLst>
              <a:ext uri="{FF2B5EF4-FFF2-40B4-BE49-F238E27FC236}">
                <a16:creationId xmlns:a16="http://schemas.microsoft.com/office/drawing/2014/main" id="{14C8F100-138A-4373-81BB-831130D6623A}"/>
              </a:ext>
            </a:extLst>
          </p:cNvPr>
          <p:cNvSpPr/>
          <p:nvPr/>
        </p:nvSpPr>
        <p:spPr>
          <a:xfrm>
            <a:off x="8665977" y="3177415"/>
            <a:ext cx="3483891" cy="3046988"/>
          </a:xfrm>
          <a:prstGeom prst="rect">
            <a:avLst/>
          </a:prstGeom>
        </p:spPr>
        <p:txBody>
          <a:bodyPr wrap="square">
            <a:spAutoFit/>
          </a:bodyPr>
          <a:lstStyle/>
          <a:p>
            <a:pPr algn="ctr"/>
            <a:r>
              <a:rPr lang="en-US" sz="2400" dirty="0">
                <a:solidFill>
                  <a:schemeClr val="bg2">
                    <a:lumMod val="50000"/>
                  </a:schemeClr>
                </a:solidFill>
                <a:latin typeface="Bree Serif" panose="02000503040000020004" pitchFamily="2" charset="0"/>
              </a:rPr>
              <a:t>The Lenape took shelter in these natural rock formations during the summer months. This was when it was time to harvest shellfish, eels and fish from the nearby river.</a:t>
            </a:r>
          </a:p>
        </p:txBody>
      </p:sp>
      <p:sp>
        <p:nvSpPr>
          <p:cNvPr id="9" name="Oval 8">
            <a:extLst>
              <a:ext uri="{FF2B5EF4-FFF2-40B4-BE49-F238E27FC236}">
                <a16:creationId xmlns:a16="http://schemas.microsoft.com/office/drawing/2014/main" id="{B0213DCB-D194-4820-AAC5-14191F90132D}"/>
              </a:ext>
            </a:extLst>
          </p:cNvPr>
          <p:cNvSpPr/>
          <p:nvPr/>
        </p:nvSpPr>
        <p:spPr>
          <a:xfrm>
            <a:off x="11100313" y="177482"/>
            <a:ext cx="812643" cy="812071"/>
          </a:xfrm>
          <a:prstGeom prst="ellipse">
            <a:avLst/>
          </a:prstGeom>
          <a:solidFill>
            <a:schemeClr val="bg2">
              <a:lumMod val="50000"/>
            </a:schemeClr>
          </a:solidFill>
          <a:ln>
            <a:solidFill>
              <a:schemeClr val="bg2">
                <a:lumMod val="5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6000" dirty="0">
                <a:solidFill>
                  <a:schemeClr val="bg1"/>
                </a:solidFill>
                <a:latin typeface="Bree Serif" panose="02000503040000020004" pitchFamily="2" charset="0"/>
              </a:rPr>
              <a:t>9</a:t>
            </a:r>
            <a:endParaRPr lang="en-US" sz="700" dirty="0">
              <a:solidFill>
                <a:schemeClr val="bg1"/>
              </a:solidFill>
              <a:latin typeface="Bree Serif" panose="02000503040000020004" pitchFamily="2" charset="0"/>
            </a:endParaRPr>
          </a:p>
        </p:txBody>
      </p:sp>
      <p:pic>
        <p:nvPicPr>
          <p:cNvPr id="5" name="Map" descr="Related image">
            <a:extLst>
              <a:ext uri="{FF2B5EF4-FFF2-40B4-BE49-F238E27FC236}">
                <a16:creationId xmlns:a16="http://schemas.microsoft.com/office/drawing/2014/main" id="{C51139B8-E27C-4357-A69E-E98DEE66806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4091290"/>
            <a:ext cx="3363021" cy="2766710"/>
          </a:xfrm>
          <a:prstGeom prst="rect">
            <a:avLst/>
          </a:prstGeom>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50A0F204-4AF7-4EF9-8348-68ED8D0CE87E}"/>
              </a:ext>
            </a:extLst>
          </p:cNvPr>
          <p:cNvSpPr/>
          <p:nvPr/>
        </p:nvSpPr>
        <p:spPr>
          <a:xfrm>
            <a:off x="1356742" y="4807718"/>
            <a:ext cx="434148" cy="419488"/>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Triangles">
            <a:extLst>
              <a:ext uri="{FF2B5EF4-FFF2-40B4-BE49-F238E27FC236}">
                <a16:creationId xmlns:a16="http://schemas.microsoft.com/office/drawing/2014/main" id="{3632949C-FC7E-4663-A5C2-735D75DEC14C}"/>
              </a:ext>
            </a:extLst>
          </p:cNvPr>
          <p:cNvGrpSpPr/>
          <p:nvPr/>
        </p:nvGrpSpPr>
        <p:grpSpPr>
          <a:xfrm>
            <a:off x="7694829" y="-8575"/>
            <a:ext cx="1110372" cy="6717057"/>
            <a:chOff x="7694829" y="-8575"/>
            <a:chExt cx="1110372" cy="6717057"/>
          </a:xfrm>
        </p:grpSpPr>
        <p:sp>
          <p:nvSpPr>
            <p:cNvPr id="3" name="Isosceles Triangle 2">
              <a:extLst>
                <a:ext uri="{FF2B5EF4-FFF2-40B4-BE49-F238E27FC236}">
                  <a16:creationId xmlns:a16="http://schemas.microsoft.com/office/drawing/2014/main" id="{159CB62A-F322-4275-B9AD-9CE8FEBE1704}"/>
                </a:ext>
              </a:extLst>
            </p:cNvPr>
            <p:cNvSpPr/>
            <p:nvPr/>
          </p:nvSpPr>
          <p:spPr>
            <a:xfrm rot="1800000">
              <a:off x="7930213" y="3295815"/>
              <a:ext cx="653699" cy="54826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E90AD737-76A8-43C6-8442-9361B1376DCC}"/>
                </a:ext>
              </a:extLst>
            </p:cNvPr>
            <p:cNvSpPr/>
            <p:nvPr/>
          </p:nvSpPr>
          <p:spPr>
            <a:xfrm rot="1800000">
              <a:off x="7719776" y="3859378"/>
              <a:ext cx="994025" cy="62101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B50B23B-53E9-43C1-B046-9C1B13562CB0}"/>
                </a:ext>
              </a:extLst>
            </p:cNvPr>
            <p:cNvSpPr/>
            <p:nvPr/>
          </p:nvSpPr>
          <p:spPr>
            <a:xfrm rot="1800000">
              <a:off x="7761396" y="4738041"/>
              <a:ext cx="942002" cy="81207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5878EA9F-3216-4069-86EF-765A055DC951}"/>
                </a:ext>
              </a:extLst>
            </p:cNvPr>
            <p:cNvSpPr/>
            <p:nvPr/>
          </p:nvSpPr>
          <p:spPr>
            <a:xfrm rot="1800000">
              <a:off x="7786062" y="5139362"/>
              <a:ext cx="942002" cy="81207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BCACFE98-9843-4F61-B482-2DA08556F28A}"/>
                </a:ext>
              </a:extLst>
            </p:cNvPr>
            <p:cNvSpPr/>
            <p:nvPr/>
          </p:nvSpPr>
          <p:spPr>
            <a:xfrm rot="1800000">
              <a:off x="7722413" y="5896411"/>
              <a:ext cx="942002" cy="81207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C59C33FA-43AA-4BF9-81C7-DA26F6A0E36D}"/>
                </a:ext>
              </a:extLst>
            </p:cNvPr>
            <p:cNvSpPr/>
            <p:nvPr/>
          </p:nvSpPr>
          <p:spPr>
            <a:xfrm rot="1800000">
              <a:off x="7968631" y="2739915"/>
              <a:ext cx="590346" cy="58037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E2AD529A-386D-45C9-BF16-8C250A1C04E0}"/>
                </a:ext>
              </a:extLst>
            </p:cNvPr>
            <p:cNvSpPr/>
            <p:nvPr/>
          </p:nvSpPr>
          <p:spPr>
            <a:xfrm rot="1800000">
              <a:off x="7771026" y="1541981"/>
              <a:ext cx="942002" cy="81207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0D75AD95-B16C-45E5-83C0-70A9C22B272F}"/>
                </a:ext>
              </a:extLst>
            </p:cNvPr>
            <p:cNvSpPr/>
            <p:nvPr/>
          </p:nvSpPr>
          <p:spPr>
            <a:xfrm rot="1800000">
              <a:off x="7745786" y="2034726"/>
              <a:ext cx="942002" cy="81207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8607723-5707-47FB-BEA3-469E14B015D7}"/>
                </a:ext>
              </a:extLst>
            </p:cNvPr>
            <p:cNvSpPr/>
            <p:nvPr/>
          </p:nvSpPr>
          <p:spPr>
            <a:xfrm rot="1800000">
              <a:off x="7694829" y="1014047"/>
              <a:ext cx="942002" cy="81207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C354CB6D-F5EB-4EF2-BDB3-CDD2273D3C09}"/>
                </a:ext>
              </a:extLst>
            </p:cNvPr>
            <p:cNvSpPr/>
            <p:nvPr/>
          </p:nvSpPr>
          <p:spPr>
            <a:xfrm rot="1800000">
              <a:off x="7863199" y="151100"/>
              <a:ext cx="942002" cy="81207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406B047C-63BA-452D-976A-EEBAEE65EC3C}"/>
                </a:ext>
              </a:extLst>
            </p:cNvPr>
            <p:cNvSpPr/>
            <p:nvPr/>
          </p:nvSpPr>
          <p:spPr>
            <a:xfrm rot="1800000">
              <a:off x="7768693" y="710934"/>
              <a:ext cx="942002" cy="81207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A872B65A-1593-4564-B2C7-C91B21521118}"/>
                </a:ext>
              </a:extLst>
            </p:cNvPr>
            <p:cNvSpPr/>
            <p:nvPr/>
          </p:nvSpPr>
          <p:spPr>
            <a:xfrm rot="1800000">
              <a:off x="8168750" y="-8575"/>
              <a:ext cx="309928" cy="26717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DC4932BC-B738-4868-88A6-B38929FE1226}"/>
                </a:ext>
              </a:extLst>
            </p:cNvPr>
            <p:cNvSpPr/>
            <p:nvPr/>
          </p:nvSpPr>
          <p:spPr>
            <a:xfrm rot="1800000">
              <a:off x="7736730" y="4151878"/>
              <a:ext cx="942002" cy="81207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3C6582F-0F6F-4239-9C9E-D4AE51A53510}"/>
              </a:ext>
            </a:extLst>
          </p:cNvPr>
          <p:cNvSpPr/>
          <p:nvPr/>
        </p:nvSpPr>
        <p:spPr>
          <a:xfrm>
            <a:off x="8524712" y="1790598"/>
            <a:ext cx="3723321" cy="1077218"/>
          </a:xfrm>
          <a:prstGeom prst="rect">
            <a:avLst/>
          </a:prstGeom>
          <a:noFill/>
        </p:spPr>
        <p:txBody>
          <a:bodyPr wrap="square">
            <a:spAutoFit/>
          </a:bodyPr>
          <a:lstStyle/>
          <a:p>
            <a:pPr algn="ctr"/>
            <a:r>
              <a:rPr lang="en-US" sz="3200" dirty="0">
                <a:solidFill>
                  <a:schemeClr val="bg2">
                    <a:lumMod val="50000"/>
                  </a:schemeClr>
                </a:solidFill>
                <a:latin typeface="Bree Serif" panose="02000503040000020004" pitchFamily="2" charset="0"/>
              </a:rPr>
              <a:t>Here we are at the Rock Formations.</a:t>
            </a:r>
          </a:p>
        </p:txBody>
      </p:sp>
      <p:pic>
        <p:nvPicPr>
          <p:cNvPr id="2" name="Rusty">
            <a:extLst>
              <a:ext uri="{FF2B5EF4-FFF2-40B4-BE49-F238E27FC236}">
                <a16:creationId xmlns:a16="http://schemas.microsoft.com/office/drawing/2014/main" id="{4B711C74-17AB-41C2-A85D-578281A774E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5967" b="93317" l="9812" r="89785">
                        <a14:foregroundMark x1="52285" y1="5967" x2="52285" y2="5967"/>
                        <a14:foregroundMark x1="48253" y1="93317" x2="48253" y2="93317"/>
                      </a14:backgroundRemoval>
                    </a14:imgEffect>
                  </a14:imgLayer>
                </a14:imgProps>
              </a:ext>
              <a:ext uri="{28A0092B-C50C-407E-A947-70E740481C1C}">
                <a14:useLocalDpi xmlns:a14="http://schemas.microsoft.com/office/drawing/2010/main"/>
              </a:ext>
            </a:extLst>
          </a:blip>
          <a:srcRect l="27102" r="31596"/>
          <a:stretch/>
        </p:blipFill>
        <p:spPr>
          <a:xfrm>
            <a:off x="7247705" y="1632047"/>
            <a:ext cx="1416818" cy="2093844"/>
          </a:xfrm>
          <a:prstGeom prst="rect">
            <a:avLst/>
          </a:prstGeom>
        </p:spPr>
      </p:pic>
    </p:spTree>
    <p:extLst>
      <p:ext uri="{BB962C8B-B14F-4D97-AF65-F5344CB8AC3E}">
        <p14:creationId xmlns:p14="http://schemas.microsoft.com/office/powerpoint/2010/main" val="2528133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61235</TotalTime>
  <Words>1997</Words>
  <Application>Microsoft Office PowerPoint</Application>
  <PresentationFormat>Widescreen</PresentationFormat>
  <Paragraphs>164</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Bree Serif</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Feinberg</dc:creator>
  <cp:lastModifiedBy>Katharine Wimsatt</cp:lastModifiedBy>
  <cp:revision>454</cp:revision>
  <cp:lastPrinted>2018-04-26T14:03:26Z</cp:lastPrinted>
  <dcterms:created xsi:type="dcterms:W3CDTF">2017-12-18T20:39:12Z</dcterms:created>
  <dcterms:modified xsi:type="dcterms:W3CDTF">2018-04-30T18:00:30Z</dcterms:modified>
</cp:coreProperties>
</file>