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55" autoAdjust="0"/>
  </p:normalViewPr>
  <p:slideViewPr>
    <p:cSldViewPr>
      <p:cViewPr varScale="1">
        <p:scale>
          <a:sx n="94" d="100"/>
          <a:sy n="94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DFFA4-491C-4667-A257-75DF17BFDFE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C8AE3-CE80-4C35-B750-0098B6BD6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matter what your favorite part of</a:t>
            </a:r>
            <a:r>
              <a:rPr lang="en-US" baseline="0" dirty="0" smtClean="0"/>
              <a:t> living in planet Earth is, we must protect it. What are ways we take care of the earth?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C8AE3-CE80-4C35-B750-0098B6BD622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-What to recycle in NYC is the same for schools as it is for residences</a:t>
            </a:r>
          </a:p>
          <a:p>
            <a:r>
              <a:rPr lang="en-US" smtClean="0"/>
              <a:t>-There are three streams of waste in NYC:</a:t>
            </a:r>
          </a:p>
          <a:p>
            <a:r>
              <a:rPr lang="en-US" smtClean="0"/>
              <a:t>	1.) Paper (Green)</a:t>
            </a:r>
          </a:p>
          <a:p>
            <a:r>
              <a:rPr lang="en-US" smtClean="0"/>
              <a:t>	2.) Metal, Glass, Plastic, Cartons, Foil (Blue)</a:t>
            </a:r>
          </a:p>
          <a:p>
            <a:r>
              <a:rPr lang="en-US" smtClean="0"/>
              <a:t>	3.) Trash (Black/Grey)</a:t>
            </a:r>
          </a:p>
          <a:p>
            <a:endParaRPr lang="en-US" smtClean="0"/>
          </a:p>
          <a:p>
            <a:r>
              <a:rPr lang="en-US" smtClean="0"/>
              <a:t>This next section will concentrate on learning the guidelines to NYC recycling, and remind us of its importance. RECYCLING IS SO EASY.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7E31B1-04A0-4A55-AB8C-B7F1DB3440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Ok, the rule to paper recycling is easy-if you can rip it, you can recycle it. Have students repeat this aloud and at once. </a:t>
            </a:r>
          </a:p>
          <a:p>
            <a:r>
              <a:rPr lang="en-US" smtClean="0"/>
              <a:t>This means that post-its, cardboards, old homework, books (paperback), notebooks are all recyclable.</a:t>
            </a:r>
          </a:p>
          <a:p>
            <a:r>
              <a:rPr lang="en-US" smtClean="0"/>
              <a:t>It’s easy to set up recycling in classrooms and offices. </a:t>
            </a:r>
          </a:p>
          <a:p>
            <a:endParaRPr lang="en-US" smtClean="0"/>
          </a:p>
          <a:p>
            <a:r>
              <a:rPr lang="en-US" smtClean="0"/>
              <a:t>Fun fact: if you order a pizza for a pizza party, most chances are it came from Pratt industry, paper recycler in Staten Island!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7970B-1A40-46AC-BFD6-2A64581BB2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only takes 6 weeks for a recycled can to make it to the supermarket</a:t>
            </a:r>
            <a:r>
              <a:rPr lang="en-US" baseline="0" dirty="0" smtClean="0"/>
              <a:t> shelves again.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DA1B-CD25-431C-BE75-59A594FC15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All hard plastics can be recycled in NYC. How to distinguish a hard plastic from others? If you can crumble it up in a ball, it’s NOT a hard plastic.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730E8-A553-40A7-8B62-553F69D2371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Recycling is easy, look before you toss!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C8AE3-CE80-4C35-B750-0098B6BD622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We are now going to focus on how YOU can be a part of recycling in school.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E0C19-8DA2-4B25-A085-6E8AF9379C0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1DB04-1EDE-4723-AD24-1D5A1C24C79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Instructional Demonstrations to students in other clasess</a:t>
            </a:r>
          </a:p>
          <a:p>
            <a:r>
              <a:rPr lang="en-US" smtClean="0"/>
              <a:t>Student / Staff Handouts</a:t>
            </a:r>
          </a:p>
          <a:p>
            <a:r>
              <a:rPr lang="en-US" smtClean="0"/>
              <a:t>Morning Announcements</a:t>
            </a:r>
          </a:p>
          <a:p>
            <a:r>
              <a:rPr lang="en-US" smtClean="0"/>
              <a:t>Decorate recycling bins</a:t>
            </a:r>
          </a:p>
          <a:p>
            <a:r>
              <a:rPr lang="en-US" smtClean="0"/>
              <a:t>Make posters to share with fellow students </a:t>
            </a:r>
          </a:p>
          <a:p>
            <a:endParaRPr lang="en-US" smtClean="0"/>
          </a:p>
          <a:p>
            <a:r>
              <a:rPr lang="en-US" smtClean="0"/>
              <a:t>Don’t be afraid to use your voice and talents!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C6CDC-5699-4E42-ADDD-F8ECD7E57C1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three R’s are something we are used to hearing. But what do they really mean? Can someone name examples of each?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B12828-5567-4ABD-B6B2-DF8D5F8CA38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Recycling, as opposed to reusing, is something that requires not just physical, but chemical, changes in a product. it requires from special facilities and technology. Luckily, we have access to that technology right here in NYC!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ADF504-C04F-4BB8-9C4D-48FDE17027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000" dirty="0" smtClean="0"/>
              <a:t>Recycled products can be simple:</a:t>
            </a:r>
          </a:p>
          <a:p>
            <a:pPr lvl="1" eaLnBrk="1" hangingPunct="1"/>
            <a:r>
              <a:rPr lang="en-US" dirty="0" smtClean="0"/>
              <a:t>Like making new paper and cardboard from used paper.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143EE0-7759-4DFC-BE41-E975B69DE7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http://www.snotr.com/video/2586/Pizza_box_of_the_future</a:t>
            </a:r>
          </a:p>
          <a:p>
            <a:r>
              <a:rPr lang="en-US" dirty="0" smtClean="0"/>
              <a:t>Pizza boxes 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nyc</a:t>
            </a:r>
            <a:r>
              <a:rPr lang="en-US" baseline="0" dirty="0" smtClean="0"/>
              <a:t> are mostly made out of recycled paper!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F226DB-E4FD-498E-8B75-253482D293F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000" dirty="0" smtClean="0"/>
              <a:t>Recycling can be fun!</a:t>
            </a:r>
          </a:p>
          <a:p>
            <a:pPr lvl="1" eaLnBrk="1" hangingPunct="1"/>
            <a:r>
              <a:rPr lang="en-US" dirty="0" smtClean="0"/>
              <a:t>Like making toys/</a:t>
            </a:r>
            <a:r>
              <a:rPr lang="en-US" dirty="0" err="1" smtClean="0"/>
              <a:t>slinkys</a:t>
            </a:r>
            <a:r>
              <a:rPr lang="en-US" dirty="0" smtClean="0"/>
              <a:t> from used cans</a:t>
            </a:r>
          </a:p>
          <a:p>
            <a:pPr lvl="1" eaLnBrk="1" hangingPunct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A00F1-32D6-4025-AFD9-C43A8DE3C4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-Cars often incorporate recycled steel and aluminum into their frames</a:t>
            </a:r>
          </a:p>
          <a:p>
            <a:pPr eaLnBrk="1" hangingPunct="1"/>
            <a:r>
              <a:rPr lang="en-US" smtClean="0"/>
              <a:t>-The main point of emphasizing these recycled products is that students should think creatively about what recycled materials can become.  </a:t>
            </a:r>
          </a:p>
          <a:p>
            <a:pPr eaLnBrk="1" hangingPunct="1"/>
            <a:r>
              <a:rPr lang="en-US" smtClean="0"/>
              <a:t>-For example; a steel can that once contained vegetables, when recycled, could end up in a car.  Every item, every product matters, and students should feel empowered by that notion. </a:t>
            </a:r>
          </a:p>
          <a:p>
            <a:pPr eaLnBrk="1" hangingPunct="1"/>
            <a:r>
              <a:rPr lang="en-US" smtClean="0"/>
              <a:t>-Students can begin to think about where raw materials like aluminum, steel, plastic, and paper come from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360DB3-D165-4977-9873-E9BB7C6775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Recycling can also be complex:</a:t>
            </a:r>
          </a:p>
          <a:p>
            <a:pPr lvl="1" eaLnBrk="1" hangingPunct="1"/>
            <a:r>
              <a:rPr lang="en-US" smtClean="0"/>
              <a:t>Like plastic bottles, jugs, and jars becoming carpet and fleece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B605FB-62E6-4B0C-BC41-BB7E108117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-Pose a question to students: What can we do with the waste we generate? Why is it even important to think about this?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62072-4C46-490D-90C6-C3E50D42745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3F57-C1A6-411A-9376-C8D558FCC932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3304-EA69-450A-86E2-96D340C35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3F57-C1A6-411A-9376-C8D558FCC932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3304-EA69-450A-86E2-96D340C35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3F57-C1A6-411A-9376-C8D558FCC932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3304-EA69-450A-86E2-96D340C35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3F57-C1A6-411A-9376-C8D558FCC932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3304-EA69-450A-86E2-96D340C35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3F57-C1A6-411A-9376-C8D558FCC932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3304-EA69-450A-86E2-96D340C35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3F57-C1A6-411A-9376-C8D558FCC932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3304-EA69-450A-86E2-96D340C35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3F57-C1A6-411A-9376-C8D558FCC932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3304-EA69-450A-86E2-96D340C35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3F57-C1A6-411A-9376-C8D558FCC932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3304-EA69-450A-86E2-96D340C35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3F57-C1A6-411A-9376-C8D558FCC932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3304-EA69-450A-86E2-96D340C35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3F57-C1A6-411A-9376-C8D558FCC932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3304-EA69-450A-86E2-96D340C35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3F57-C1A6-411A-9376-C8D558FCC932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3304-EA69-450A-86E2-96D340C35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3F57-C1A6-411A-9376-C8D558FCC932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E3304-EA69-450A-86E2-96D340C35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image" Target="../media/image87.jpeg"/><Relationship Id="rId5" Type="http://schemas.openxmlformats.org/officeDocument/2006/relationships/image" Target="../media/image81.png"/><Relationship Id="rId10" Type="http://schemas.openxmlformats.org/officeDocument/2006/relationships/image" Target="../media/image86.jpeg"/><Relationship Id="rId4" Type="http://schemas.openxmlformats.org/officeDocument/2006/relationships/image" Target="../media/image80.png"/><Relationship Id="rId9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 noGrp="1"/>
          </p:cNvSpPr>
          <p:nvPr>
            <p:ph type="ctrTitle"/>
          </p:nvPr>
        </p:nvSpPr>
        <p:spPr>
          <a:xfrm>
            <a:off x="4191000" y="5562600"/>
            <a:ext cx="4572000" cy="781050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5-Regular" pitchFamily="50" charset="0"/>
              </a:rPr>
              <a:t>NYC Public </a:t>
            </a:r>
            <a:r>
              <a:rPr lang="en-US" sz="32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eSans 5-Regular" pitchFamily="50" charset="0"/>
              </a:rPr>
              <a:t>schools</a:t>
            </a:r>
            <a:endParaRPr lang="en-US" sz="3200" b="1" cap="all" dirty="0">
              <a:solidFill>
                <a:schemeClr val="tx1">
                  <a:lumMod val="65000"/>
                  <a:lumOff val="35000"/>
                </a:schemeClr>
              </a:solidFill>
              <a:latin typeface="TheSans 5-Regular" pitchFamily="50" charset="0"/>
            </a:endParaRPr>
          </a:p>
        </p:txBody>
      </p:sp>
      <p:pic>
        <p:nvPicPr>
          <p:cNvPr id="1026" name="Picture 2" descr="C:\Users\kibarra\Desktop\RCP icons 2014\rcp mascot kev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800600"/>
            <a:ext cx="2136552" cy="1857375"/>
          </a:xfrm>
          <a:prstGeom prst="rect">
            <a:avLst/>
          </a:prstGeom>
          <a:noFill/>
        </p:spPr>
      </p:pic>
      <p:pic>
        <p:nvPicPr>
          <p:cNvPr id="5" name="Picture 4" descr="RCP-Logo-for-Web-White-Background-Blue-10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138428"/>
            <a:ext cx="7620000" cy="3817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67400"/>
            <a:ext cx="91440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wide eyed dog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667000"/>
            <a:ext cx="7271404" cy="442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81000"/>
            <a:ext cx="91440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2060"/>
                </a:solidFill>
                <a:latin typeface="TheSans 5-Regular Caps" pitchFamily="50" charset="0"/>
                <a:ea typeface="+mj-ea"/>
                <a:cs typeface="+mj-cs"/>
              </a:rPr>
              <a:t>Where in SCHOOL </a:t>
            </a:r>
            <a:br>
              <a:rPr lang="en-US" sz="4400" dirty="0" smtClean="0">
                <a:solidFill>
                  <a:srgbClr val="002060"/>
                </a:solidFill>
                <a:latin typeface="TheSans 5-Regular Caps" pitchFamily="50" charset="0"/>
                <a:ea typeface="+mj-ea"/>
                <a:cs typeface="+mj-cs"/>
              </a:rPr>
            </a:br>
            <a:r>
              <a:rPr lang="en-US" sz="4400" dirty="0" smtClean="0">
                <a:solidFill>
                  <a:srgbClr val="002060"/>
                </a:solidFill>
                <a:latin typeface="TheSans 5-Regular Caps" pitchFamily="50" charset="0"/>
                <a:ea typeface="+mj-ea"/>
                <a:cs typeface="+mj-cs"/>
              </a:rPr>
              <a:t>can we RECYCLE?</a:t>
            </a:r>
            <a:endParaRPr lang="en-US" sz="3600" b="1" dirty="0">
              <a:latin typeface="TheSans 5-Regular Caps" pitchFamily="50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429000"/>
            <a:ext cx="297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5-Regular" pitchFamily="50" charset="0"/>
              </a:rPr>
              <a:t>HALLWAYS</a:t>
            </a:r>
          </a:p>
        </p:txBody>
      </p:sp>
      <p:sp>
        <p:nvSpPr>
          <p:cNvPr id="5" name="TextBox 4"/>
          <p:cNvSpPr txBox="1"/>
          <p:nvPr/>
        </p:nvSpPr>
        <p:spPr>
          <a:xfrm rot="20903586">
            <a:off x="946820" y="2066510"/>
            <a:ext cx="31861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5-Regular" pitchFamily="50" charset="0"/>
              </a:rPr>
              <a:t>CLASSROOMS</a:t>
            </a:r>
          </a:p>
        </p:txBody>
      </p:sp>
      <p:sp>
        <p:nvSpPr>
          <p:cNvPr id="6" name="TextBox 5"/>
          <p:cNvSpPr txBox="1"/>
          <p:nvPr/>
        </p:nvSpPr>
        <p:spPr>
          <a:xfrm rot="442244">
            <a:off x="5137691" y="2105835"/>
            <a:ext cx="31765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5-Regular" pitchFamily="50" charset="0"/>
              </a:rPr>
              <a:t>CAFETERIAS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4648200"/>
            <a:ext cx="2362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5-Regular" pitchFamily="50" charset="0"/>
              </a:rPr>
              <a:t>OFFICES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95488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TheSans 5-Regular" pitchFamily="50" charset="0"/>
              </a:rPr>
              <a:t>#SORT IT OUT</a:t>
            </a:r>
            <a:b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TheSans 5-Regular" pitchFamily="50" charset="0"/>
              </a:rPr>
            </a:br>
            <a:r>
              <a:rPr lang="en-US" sz="4900" dirty="0" smtClean="0">
                <a:solidFill>
                  <a:schemeClr val="tx2">
                    <a:lumMod val="50000"/>
                  </a:schemeClr>
                </a:solidFill>
                <a:latin typeface="TheSans 5-Regular" pitchFamily="50" charset="0"/>
              </a:rPr>
              <a:t>What goes where in NYC Recycling</a:t>
            </a:r>
            <a:endParaRPr lang="en-US" sz="6000" dirty="0">
              <a:solidFill>
                <a:schemeClr val="tx2">
                  <a:lumMod val="50000"/>
                </a:schemeClr>
              </a:solidFill>
              <a:latin typeface="TheSans 5-Regular" pitchFamily="50" charset="0"/>
            </a:endParaRPr>
          </a:p>
        </p:txBody>
      </p:sp>
      <p:pic>
        <p:nvPicPr>
          <p:cNvPr id="3074" name="Picture 2" descr="C:\Users\kibarra\Desktop\RCP icons 2014\rcp mascot kev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81000"/>
            <a:ext cx="1447800" cy="1258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8229600" cy="68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006600"/>
                </a:solidFill>
              </a:rPr>
              <a:t>The PAPER trail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Every year, New Yorkers throw away over 400,000 tons of recyclable paper.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7150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That’s enough to fill up the Empire State Building!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magazine empire s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-688986"/>
            <a:ext cx="1978127" cy="6449588"/>
          </a:xfrm>
          <a:prstGeom prst="rect">
            <a:avLst/>
          </a:prstGeom>
        </p:spPr>
      </p:pic>
      <p:pic>
        <p:nvPicPr>
          <p:cNvPr id="38914" name="Picture 2" descr="http://media.treehugger.com/assets/images/2011/10/green20footsteps20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7887">
            <a:off x="4472471" y="3643270"/>
            <a:ext cx="1553378" cy="1530676"/>
          </a:xfrm>
          <a:prstGeom prst="rect">
            <a:avLst/>
          </a:prstGeom>
          <a:noFill/>
        </p:spPr>
      </p:pic>
      <p:pic>
        <p:nvPicPr>
          <p:cNvPr id="8" name="Picture 2" descr="http://media.treehugger.com/assets/images/2011/10/green20footsteps20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7887">
            <a:off x="4224051" y="568745"/>
            <a:ext cx="808662" cy="796844"/>
          </a:xfrm>
          <a:prstGeom prst="rect">
            <a:avLst/>
          </a:prstGeom>
          <a:noFill/>
        </p:spPr>
      </p:pic>
      <p:pic>
        <p:nvPicPr>
          <p:cNvPr id="9" name="Picture 2" descr="http://media.treehugger.com/assets/images/2011/10/green20footsteps20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7887">
            <a:off x="2976183" y="5949674"/>
            <a:ext cx="596457" cy="587740"/>
          </a:xfrm>
          <a:prstGeom prst="rect">
            <a:avLst/>
          </a:prstGeom>
          <a:noFill/>
        </p:spPr>
      </p:pic>
      <p:pic>
        <p:nvPicPr>
          <p:cNvPr id="10" name="Picture 2" descr="http://media.treehugger.com/assets/images/2011/10/green20footsteps20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7887">
            <a:off x="373932" y="680182"/>
            <a:ext cx="511702" cy="504224"/>
          </a:xfrm>
          <a:prstGeom prst="rect">
            <a:avLst/>
          </a:prstGeom>
          <a:noFill/>
        </p:spPr>
      </p:pic>
      <p:pic>
        <p:nvPicPr>
          <p:cNvPr id="13" name="Picture 12" descr="recycle mags high 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81000" y="-457200"/>
            <a:ext cx="6705600" cy="9089232"/>
          </a:xfrm>
          <a:prstGeom prst="rect">
            <a:avLst/>
          </a:prstGeom>
        </p:spPr>
      </p:pic>
      <p:pic>
        <p:nvPicPr>
          <p:cNvPr id="14" name="Picture 13" descr="recycle mags high res.jpg"/>
          <p:cNvPicPr>
            <a:picLocks noChangeAspect="1"/>
          </p:cNvPicPr>
          <p:nvPr/>
        </p:nvPicPr>
        <p:blipFill>
          <a:blip r:embed="rId4" cstate="print"/>
          <a:srcRect l="51136" t="83836" r="5682" b="1074"/>
          <a:stretch>
            <a:fillRect/>
          </a:stretch>
        </p:blipFill>
        <p:spPr>
          <a:xfrm>
            <a:off x="5283201" y="5029201"/>
            <a:ext cx="3860799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data:image/jpeg;base64,/9j/4AAQSkZJRgABAQAAAQABAAD/2wCEAAkGBw8QDw8QDw8UEA8PDw8PDw8PDxQPEA8PFBUWFhQUFBQYHCggGBolHBQUITEhJSkrLi4uFx8zODMsNygtLisBCgoKDg0OGhAQGiwkHyQsLCwsLCwsLCwsLCwsLCwsLCwsLCwsLCwsLCwsLCwsLCwsLCwsLCwsLCwsLCwsLCwsLP/AABEIANkA6QMBEQACEQEDEQH/xAAbAAEBAAMBAQEAAAAAAAAAAAAAAQIEBQMGB//EAD4QAAIBAgEHCQYFAgcBAAAAAAABAgMRBAUGEiExcbEiMkFRYXKBodEUQlKCkcETU5Ky8CMzFUNic6LCwwf/xAAaAQEBAAMBAQAAAAAAAAAAAAAAAQIDBAUG/8QALhEBAAEDAgUDAgcAAwAAAAAAAAECAxEEMRITIUFRBTJxYYEiI0KRscHwFDOh/9oADAMBAAIRAxEAPwD9wAAAAFAAAAAAAAAAAAAAAAAAAAAAAAAAAAAAQAAAAUAAAAAPCWLpqTi5JNWv2X162aq79uirhqnDKKZmMw9oyT1p3XWtZsiYmMwxUoAAAAAAAAAAAAAAAAAAAAAgAAAAoAAAAAfO4jlTnL4pN+GxeSR4GoucdyZdVMYjCU6ko7G1udjVTXVTOaZwsxEtyjlOS5y0vJnZb19yn3dWE2onZu0cfTl06L7fU7bettVbzj5aptzDZTOqJzswUoAAAAAAAAAAAAAAAAAEAAAAACgAAHjiqmjBvp2LezTqLnLtzUypjMuPY+edKOAMsXAKjiMjOnWnHY2txsou10e2cJNMTu26WUmucr9q1M7bfqFUe6Mtc2o7NyljIS6bdj1Hbb1dqvvj5a5omGwdLAAAAAAAAAAAAAAAAgFAAQABQAADn5Sqa1Hq1vf0fztPL9QuZmKI+W61HdpHmtoQAJYA0MDFxIqaIyPSlXnHY2uH0N1u9co9ssZpiW5Syi/eXivQ7rfqE/rj9mubXht0sTCWyWvqepnbb1FuvaWuaJh7G9iAAAAAAAAAAACAUAAAAAAEbtr6hM4HFqT0pSl1vyPnL1zjrmp0xGIwljVlUsMhYoBQohBRgQAAsUetPETjsl4PWjdb1NyjaWM0xLbp5Q+KPjH0O636hH64/Zrm14bVOvGWxrdsf0O23ft3PbLXNMxu9DagAAAAAAAAAAAAAAAA08pVbRUVtn+1beK+pyay5w28eWy3GZc6PqeDM9W+WREQAAADIheoDIDIWLxBYZCwyFjKJVLAetPFVI7HddT1nRb1V2jac/LGaKZbVLKS96Nu1a0dtv1CmffH7Nc2p7NunWjLmyT4/Q7aLtFftnLXNMxu9DYgAAAAAAAAAAAAHDxNbTnKXRfRj3Y3V/F6T3NHi6y5xXMdodFEYhFsW48+WahAKgQCgAChAAAAAAIVSwGLQzKpYsVTA96WNnHpv2S1+Z00a27R3z8sZt0y3MPj1JpONm+p3O+xr4uVRTMYmWqq1iMt09BqAAAAAAAAAGplOu4U3ou05tU4dak9sluSlL5TVeucuiamVMZlybJKy1JKyXUtiPAmfLpelzSAAAAAXAALgLgUIACgRQCFRSKxaKMWiLluZLp8pvqXm/4z0PTqM3Jq8f213Z6YdQ9pzgAAAAAAAADgYyt+JiJ25lBfhR6nVlaVR+C0FftkjytdczPD4b7cYjLCb5q+KSX0Tl/1POlsZmClyBcC3CYLgAAC4AotyBcBcoXIilAABQI0MDfyYtUn2pfz6nr+m04pqlquz1bp6TUAAAAAAAAauU8YqNGpVavoRbjFbZy2Riu1uy8TCuvgpmpaYzOHEwdFwpxjJpz1yqSWyVSTcptdjk2z5+uriqmZdXwyl/cguhQqSfY7xS8nI1j1ZiJYKhAABQBcBcQhcBcC3AXApUVMgFyKiClQEDo5PXI3t+h7mgjFr7tFzdtHawAAAAAAAAOBlut+JiKNBc2kvaavevajF+OlL5Dz9ddxHDDdajeoPJlteVJ3q1X0KNKG5rSk/KpEwjvKzs9xKI0BCYVAFgIwoAIBQAAAFwLcC3CYVMItwDkZUmHWwS/px8eJ7+kjFmlzV+57nSxAAAAAAAYVaihGUpO0Ypyb6ktbJM4jMj5XJMnOM8RPnYqbqpP3aVrUo/pSe+TPAvXJrrmXXjEYb8TRI1sA7qrL469T/hal/wCZjTjGVns2iygQQggUZRCABAoAIBQAAAAAABL6zONkd3DLkQ7q4H0ViMWqfiHLVvL1NrFAAFAAAAHzueFdyjRwcHysVO07bY4eHKqPsulbxOLW3OGjh8/x/ujbZpzOfDNJJWSslqSWxJdR5G7cy0kk29iV3uW011ThGrkqLWHo32ygpvvT5T85MkbQyq3ltFRGQADAhFQBcAAAMCBSwAAgAAAyxAkEbJR9BTVopdSR9HRGKYj6OSd2RkgAAAAAAD4zJ9b2nFYnF+4n7Lh/9uDvOS3yt+k8PU3OOuZ7bR/vl1Uxw0xDqo5pVqZano4atbbKDgt8+QvORquT0WjrVDbjHRSS2RSS3LUZopJBoggAKgEYAgMqhBCgQAIJFAIgFBmdKMqaMojMpLvn0rkAAAAAAAcLPPKTw+Enoa61ZqhRS2uc9Wo59Vc4Lc43npDO3TxVYauTcGqFGnRWynBRb+KW2UvFtvxPDl0zOZy2SI0csu/s9P48TSv3Y3m/2o1Vbx/vqtHeW+zNEIKBCABAoMABCCFUApBADAgFAAQzwj2oLlR7y4m21Ga6Y+sMatncPonKAAAAAAA+Jx1b2vKllro5Pj4PET2fTX+k8jWXOK5iNo/mXTbpxTny7LOJVRMDm4t6WNw8fy6daq13koL7mn9cMo9sui0ZoALAQAAIIFAIQAIFLgLlAAAAFgEZo2MIuXHejdpozdp+WFezsnvuYAAAAADQy5j1h8PVqvbGL0U+mb1RX1MLlfDTMrTGZw+azVwDpYdSnrq15OvVfS3PYvpbxbPAq36uuqezsWMWLJElHJwnKxuJl+XSpUl83LfmaaetU/Zsn2w6jRsYIFQgAGQQKAQCACKAQClAAAsIBmcIIvUbWB/uR8eDOjR/90ff+Gu57XXPdc4AAAAAHwn/ANFxk9KjSUG6cf6k7p6E5dEb7r/U49TV1ilvsx3TAZ10pWVWDpvrjy4/TavM82q34lsmmXdw2Ip1FenOM106Lu1vW1eJqmmY3YvVGNWw5Ob/ACvaan5mJmk/9MebxNNraZ+ss6+0OrY2MEsJUAhFCDEKAGhAlgIwoMAMCAUABSoljIZIQNvJy5e5M7dDGbv2armzqHstAAAAAAGFSnGStKKkntUldEmIncy4ePzRwtS7jF0pPphzf0s569NTO3Rsi7MPmMq5o4uktKg/xLa04PQqLcvRnHd01ymPw9fhupu0zu5eHzoxlCTp1lpuLs41otTXzLX9bnn1TO1Uf1P++zZwRPWH1mbEbYSk7a5KUn4ydvJIwoo4aYhjc9zqMzYIiYBoggVCKAQASRAqWAlhkGgoQUqKAKBRQjcyauU+79z0PT4/Mmfo1XNnSPXaQAAAAAAAAB+M5djKriq9TapVZNbk7LyR4N+maq5l20dIiH6Lk6h+HQow+ClTi96irmmYwwqnMvexNmKBQghFADIMQoMCEVAKQQoAAKihYRKKZCog3smLnPd9z0/To61T8NNzs3z1GoAAAAAAAA1MrYj8LD1qnw05Nb7avMwuTimZWmMy/KMLHTqQj8c4x/U0vueTLsh+ls5erSxJlUsAJhUZAGIEChMCNFVLGIjQUAWIIBUIFKgUCjJBHQyatUt9j1vT4/BM/Vpubtw9BrAAAAAAAAPnc+8Ro4NxW2pOMfBa3wNGon8GGy3H4n5/k2sqdWnUabUJqTS1N21nnzDofX0c58PLnKcd8U15M0Ta8Sx4ZbtLLGGlsrRXevD9yRjypTEtunVjLmyUu61LgYzRVHZGTRjlUIIIgAqACAQLASxMGUsMKWADAtigXAWCMkVHSyeuR8z+x7Ggj8r7tNzdsnawAAAAAAAANPKWTKOISjWjpKLbWtqze4wroivdlTVMbONWzLwz5spw+ZS4o0zpo8s+bLRrZj/BX/VD0ZrnSz2llzY8NOrmfilzXCW6Vn5o1zpq/DKLtLTqZv4uG2jJ9sbS4GubNcdpXjp8sNLF0umrC3XpJGuqJ7r0Zwy3iY+/fslCPoYcEeFxDZp5y1fehB7rx+5JtwnC2Kec0fepNd2SfFIw5fiThbNPODDva5R3x9Lk5cmGzTyph5bKsfG8eJJt1GGzTrQlzZxluknwMeGfCPQxEEgBbERLDCli4MrYuELAVBHTwS5C8eJ7ejj8mPv/AC017vc6mIAAAAAAAAAAAAAA0B4VMJSlzqcZb4pmE26Z3heKWnVyBhJbaEV3bx4GE6e34Zcyry06uaWEexTjun6mudJRO2WXNlq1cy6fu1pLfFP0MJ0fiV5v0alXMup7taL3xaMJ0dXmGXOhqTzRxS2aEt07cUa/+LcjssXaXn/g2Pp7I1PknfgzCbNyO0rx0sHWx9PaqvzQ0uKNc2/Mf+LGCOXsRHnKL70LcLGE0U+F4WxTzml71KL7snHjcnLhOFsU85ab51OUdzUvQk2/BwtinnBh3tco96D+1yTanynDL3hlbDPZWiu9ePFIcuoxLbo1YTTcJxmltcJKVt9jGaKvDF6Ig6eGXIjuPd00YtU/DRVu9TegAAAAAAAAAAAAAAAAAAAAAAAAYypxe2Ke9JkmmJ3hctark3Dy51GD+RGE2bc9oXjq8tWpm7g5f5KXdbXBmE6a3PZeZU1amaOFezTjulfiYTpKO0yy5stSrmXT92tJd6KZhOj8SvO+jq5AyR7LCcXLTc5J3StqS1Lib7NrlxLCuril1Gl1G2Yid2Cosd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AutoShape 4" descr="data:image/jpeg;base64,/9j/4AAQSkZJRgABAQAAAQABAAD/2wCEAAkGBw8QDw8QDw8UEA8PDw8PDw8PDxQPEA8PFBUWFhQUFBQYHCggGBolHBQUITEhJSkrLi4uFx8zODMsNygtLisBCgoKDg0OGhAQGiwkHyQsLCwsLCwsLCwsLCwsLCwsLCwsLCwsLCwsLCwsLCwsLCwsLCwsLCwsLCwsLCwsLCwsLP/AABEIANkA6QMBEQACEQEDEQH/xAAbAAEBAAMBAQEAAAAAAAAAAAAAAQIEBQMGB//EAD4QAAIBAgEHCQYFAgcBAAAAAAABAgMRBAUGEiExcbEiMkFRYXKBodEUQlKCkcETU5Ky8CMzFUNic6LCwwf/xAAaAQEBAAMBAQAAAAAAAAAAAAAAAQIDBAUG/8QALhEBAAEDAgUDAgcAAwAAAAAAAAECAxEEMRITIUFRBTJxYYEiI0KRscHwFDOh/9oADAMBAAIRAxEAPwD9wAAAAFAAAAAAAAAAAAAAAAAAAAAAAAAAAAAAQAAAAUAAAAAPCWLpqTi5JNWv2X162aq79uirhqnDKKZmMw9oyT1p3XWtZsiYmMwxUoAAAAAAAAAAAAAAAAAAAAAgAAAAoAAAAAfO4jlTnL4pN+GxeSR4GoucdyZdVMYjCU6ko7G1udjVTXVTOaZwsxEtyjlOS5y0vJnZb19yn3dWE2onZu0cfTl06L7fU7bettVbzj5aptzDZTOqJzswUoAAAAAAAAAAAAAAAAAEAAAAACgAAHjiqmjBvp2LezTqLnLtzUypjMuPY+edKOAMsXAKjiMjOnWnHY2txsou10e2cJNMTu26WUmucr9q1M7bfqFUe6Mtc2o7NyljIS6bdj1Hbb1dqvvj5a5omGwdLAAAAAAAAAAAAAAAAgFAAQABQAADn5Sqa1Hq1vf0fztPL9QuZmKI+W61HdpHmtoQAJYA0MDFxIqaIyPSlXnHY2uH0N1u9co9ssZpiW5Syi/eXivQ7rfqE/rj9mubXht0sTCWyWvqepnbb1FuvaWuaJh7G9iAAAAAAAAAAACAUAAAAAAEbtr6hM4HFqT0pSl1vyPnL1zjrmp0xGIwljVlUsMhYoBQohBRgQAAsUetPETjsl4PWjdb1NyjaWM0xLbp5Q+KPjH0O636hH64/Zrm14bVOvGWxrdsf0O23ft3PbLXNMxu9DagAAAAAAAAAAAAAAAA08pVbRUVtn+1beK+pyay5w28eWy3GZc6PqeDM9W+WREQAAADIheoDIDIWLxBYZCwyFjKJVLAetPFVI7HddT1nRb1V2jac/LGaKZbVLKS96Nu1a0dtv1CmffH7Nc2p7NunWjLmyT4/Q7aLtFftnLXNMxu9DYgAAAAAAAAAAAAHDxNbTnKXRfRj3Y3V/F6T3NHi6y5xXMdodFEYhFsW48+WahAKgQCgAChAAAAAAIVSwGLQzKpYsVTA96WNnHpv2S1+Z00a27R3z8sZt0y3MPj1JpONm+p3O+xr4uVRTMYmWqq1iMt09BqAAAAAAAAAGplOu4U3ou05tU4dak9sluSlL5TVeucuiamVMZlybJKy1JKyXUtiPAmfLpelzSAAAAAXAALgLgUIACgRQCFRSKxaKMWiLluZLp8pvqXm/4z0PTqM3Jq8f213Z6YdQ9pzgAAAAAAAADgYyt+JiJ25lBfhR6nVlaVR+C0FftkjytdczPD4b7cYjLCb5q+KSX0Tl/1POlsZmClyBcC3CYLgAAC4AotyBcBcoXIilAABQI0MDfyYtUn2pfz6nr+m04pqlquz1bp6TUAAAAAAAAauU8YqNGpVavoRbjFbZy2Riu1uy8TCuvgpmpaYzOHEwdFwpxjJpz1yqSWyVSTcptdjk2z5+uriqmZdXwyl/cguhQqSfY7xS8nI1j1ZiJYKhAABQBcBcQhcBcC3AXApUVMgFyKiClQEDo5PXI3t+h7mgjFr7tFzdtHawAAAAAAAAOBlut+JiKNBc2kvaavevajF+OlL5Dz9ddxHDDdajeoPJlteVJ3q1X0KNKG5rSk/KpEwjvKzs9xKI0BCYVAFgIwoAIBQAAAFwLcC3CYVMItwDkZUmHWwS/px8eJ7+kjFmlzV+57nSxAAAAAAAYVaihGUpO0Ypyb6ktbJM4jMj5XJMnOM8RPnYqbqpP3aVrUo/pSe+TPAvXJrrmXXjEYb8TRI1sA7qrL469T/hal/wCZjTjGVns2iygQQggUZRCABAoAIBQAAAAAABL6zONkd3DLkQ7q4H0ViMWqfiHLVvL1NrFAAFAAAAHzueFdyjRwcHysVO07bY4eHKqPsulbxOLW3OGjh8/x/ujbZpzOfDNJJWSslqSWxJdR5G7cy0kk29iV3uW011ThGrkqLWHo32ygpvvT5T85MkbQyq3ltFRGQADAhFQBcAAAMCBSwAAgAAAyxAkEbJR9BTVopdSR9HRGKYj6OSd2RkgAAAAAAD4zJ9b2nFYnF+4n7Lh/9uDvOS3yt+k8PU3OOuZ7bR/vl1Uxw0xDqo5pVqZano4atbbKDgt8+QvORquT0WjrVDbjHRSS2RSS3LUZopJBoggAKgEYAgMqhBCgQAIJFAIgFBmdKMqaMojMpLvn0rkAAAAAAAcLPPKTw+Enoa61ZqhRS2uc9Wo59Vc4Lc43npDO3TxVYauTcGqFGnRWynBRb+KW2UvFtvxPDl0zOZy2SI0csu/s9P48TSv3Y3m/2o1Vbx/vqtHeW+zNEIKBCABAoMABCCFUApBADAgFAAQzwj2oLlR7y4m21Ga6Y+sMatncPonKAAAAAAA+Jx1b2vKllro5Pj4PET2fTX+k8jWXOK5iNo/mXTbpxTny7LOJVRMDm4t6WNw8fy6daq13koL7mn9cMo9sui0ZoALAQAAIIFAIQAIFLgLlAAAAFgEZo2MIuXHejdpozdp+WFezsnvuYAAAAADQy5j1h8PVqvbGL0U+mb1RX1MLlfDTMrTGZw+azVwDpYdSnrq15OvVfS3PYvpbxbPAq36uuqezsWMWLJElHJwnKxuJl+XSpUl83LfmaaetU/Zsn2w6jRsYIFQgAGQQKAQCACKAQClAAAsIBmcIIvUbWB/uR8eDOjR/90ff+Gu57XXPdc4AAAAAHwn/ANFxk9KjSUG6cf6k7p6E5dEb7r/U49TV1ilvsx3TAZ10pWVWDpvrjy4/TavM82q34lsmmXdw2Ip1FenOM106Lu1vW1eJqmmY3YvVGNWw5Ob/ACvaan5mJmk/9MebxNNraZ+ss6+0OrY2MEsJUAhFCDEKAGhAlgIwoMAMCAUABSoljIZIQNvJy5e5M7dDGbv2armzqHstAAAAAAGFSnGStKKkntUldEmIncy4ePzRwtS7jF0pPphzf0s569NTO3Rsi7MPmMq5o4uktKg/xLa04PQqLcvRnHd01ymPw9fhupu0zu5eHzoxlCTp1lpuLs41otTXzLX9bnn1TO1Uf1P++zZwRPWH1mbEbYSk7a5KUn4ydvJIwoo4aYhjc9zqMzYIiYBoggVCKAQASRAqWAlhkGgoQUqKAKBRQjcyauU+79z0PT4/Mmfo1XNnSPXaQAAAAAAAAB+M5djKriq9TapVZNbk7LyR4N+maq5l20dIiH6Lk6h+HQow+ClTi96irmmYwwqnMvexNmKBQghFADIMQoMCEVAKQQoAAKihYRKKZCog3smLnPd9z0/To61T8NNzs3z1GoAAAAAAAA1MrYj8LD1qnw05Nb7avMwuTimZWmMy/KMLHTqQj8c4x/U0vueTLsh+ls5erSxJlUsAJhUZAGIEChMCNFVLGIjQUAWIIBUIFKgUCjJBHQyatUt9j1vT4/BM/Vpubtw9BrAAAAAAAAPnc+8Ro4NxW2pOMfBa3wNGon8GGy3H4n5/k2sqdWnUabUJqTS1N21nnzDofX0c58PLnKcd8U15M0Ta8Sx4ZbtLLGGlsrRXevD9yRjypTEtunVjLmyUu61LgYzRVHZGTRjlUIIIgAqACAQLASxMGUsMKWADAtigXAWCMkVHSyeuR8z+x7Ggj8r7tNzdsnawAAAAAAAANPKWTKOISjWjpKLbWtqze4wroivdlTVMbONWzLwz5spw+ZS4o0zpo8s+bLRrZj/BX/VD0ZrnSz2llzY8NOrmfilzXCW6Vn5o1zpq/DKLtLTqZv4uG2jJ9sbS4GubNcdpXjp8sNLF0umrC3XpJGuqJ7r0Zwy3iY+/fslCPoYcEeFxDZp5y1fehB7rx+5JtwnC2Kec0fepNd2SfFIw5fiThbNPODDva5R3x9Lk5cmGzTyph5bKsfG8eJJt1GGzTrQlzZxluknwMeGfCPQxEEgBbERLDCli4MrYuELAVBHTwS5C8eJ7ejj8mPv/AC017vc6mIAAAAAAAAAAAAAA0B4VMJSlzqcZb4pmE26Z3heKWnVyBhJbaEV3bx4GE6e34Zcyry06uaWEexTjun6mudJRO2WXNlq1cy6fu1pLfFP0MJ0fiV5v0alXMup7taL3xaMJ0dXmGXOhqTzRxS2aEt07cUa/+LcjssXaXn/g2Pp7I1PknfgzCbNyO0rx0sHWx9PaqvzQ0uKNc2/Mf+LGCOXsRHnKL70LcLGE0U+F4WxTzml71KL7snHjcnLhOFsU85ab51OUdzUvQk2/BwtinnBh3tco96D+1yTanynDL3hlbDPZWiu9ePFIcuoxLbo1YTTcJxmltcJKVt9jGaKvDF6Ig6eGXIjuPd00YtU/DRVu9TegAAAAAAAAAAAAAAAAAAAAAAAAYypxe2Ke9JkmmJ3hctark3Dy51GD+RGE2bc9oXjq8tWpm7g5f5KXdbXBmE6a3PZeZU1amaOFezTjulfiYTpKO0yy5stSrmXT92tJd6KZhOj8SvO+jq5AyR7LCcXLTc5J3StqS1Lib7NrlxLCuril1Gl1G2Yid2Cosd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AutoShape 6" descr="data:image/jpeg;base64,/9j/4AAQSkZJRgABAQAAAQABAAD/2wCEAAkGBw8QDw8QDw8UEA8PDw8PDw8PDxQPEA8PFBUWFhQUFBQYHCggGBolHBQUITEhJSkrLi4uFx8zODMsNygtLisBCgoKDg0OGhAQGiwkHyQsLCwsLCwsLCwsLCwsLCwsLCwsLCwsLCwsLCwsLCwsLCwsLCwsLCwsLCwsLCwsLCwsLP/AABEIANkA6QMBEQACEQEDEQH/xAAbAAEBAAMBAQEAAAAAAAAAAAAAAQIEBQMGB//EAD4QAAIBAgEHCQYFAgcBAAAAAAABAgMRBAUGEiExcbEiMkFRYXKBodEUQlKCkcETU5Ky8CMzFUNic6LCwwf/xAAaAQEBAAMBAQAAAAAAAAAAAAAAAQIDBAUG/8QALhEBAAEDAgUDAgcAAwAAAAAAAAECAxEEMRITIUFRBTJxYYEiI0KRscHwFDOh/9oADAMBAAIRAxEAPwD9wAAAAFAAAAAAAAAAAAAAAAAAAAAAAAAAAAAAQAAAAUAAAAAPCWLpqTi5JNWv2X162aq79uirhqnDKKZmMw9oyT1p3XWtZsiYmMwxUoAAAAAAAAAAAAAAAAAAAAAgAAAAoAAAAAfO4jlTnL4pN+GxeSR4GoucdyZdVMYjCU6ko7G1udjVTXVTOaZwsxEtyjlOS5y0vJnZb19yn3dWE2onZu0cfTl06L7fU7bettVbzj5aptzDZTOqJzswUoAAAAAAAAAAAAAAAAAEAAAAACgAAHjiqmjBvp2LezTqLnLtzUypjMuPY+edKOAMsXAKjiMjOnWnHY2txsou10e2cJNMTu26WUmucr9q1M7bfqFUe6Mtc2o7NyljIS6bdj1Hbb1dqvvj5a5omGwdLAAAAAAAAAAAAAAAAgFAAQABQAADn5Sqa1Hq1vf0fztPL9QuZmKI+W61HdpHmtoQAJYA0MDFxIqaIyPSlXnHY2uH0N1u9co9ssZpiW5Syi/eXivQ7rfqE/rj9mubXht0sTCWyWvqepnbb1FuvaWuaJh7G9iAAAAAAAAAAACAUAAAAAAEbtr6hM4HFqT0pSl1vyPnL1zjrmp0xGIwljVlUsMhYoBQohBRgQAAsUetPETjsl4PWjdb1NyjaWM0xLbp5Q+KPjH0O636hH64/Zrm14bVOvGWxrdsf0O23ft3PbLXNMxu9DagAAAAAAAAAAAAAAAA08pVbRUVtn+1beK+pyay5w28eWy3GZc6PqeDM9W+WREQAAADIheoDIDIWLxBYZCwyFjKJVLAetPFVI7HddT1nRb1V2jac/LGaKZbVLKS96Nu1a0dtv1CmffH7Nc2p7NunWjLmyT4/Q7aLtFftnLXNMxu9DYgAAAAAAAAAAAAHDxNbTnKXRfRj3Y3V/F6T3NHi6y5xXMdodFEYhFsW48+WahAKgQCgAChAAAAAAIVSwGLQzKpYsVTA96WNnHpv2S1+Z00a27R3z8sZt0y3MPj1JpONm+p3O+xr4uVRTMYmWqq1iMt09BqAAAAAAAAAGplOu4U3ou05tU4dak9sluSlL5TVeucuiamVMZlybJKy1JKyXUtiPAmfLpelzSAAAAAXAALgLgUIACgRQCFRSKxaKMWiLluZLp8pvqXm/4z0PTqM3Jq8f213Z6YdQ9pzgAAAAAAAADgYyt+JiJ25lBfhR6nVlaVR+C0FftkjytdczPD4b7cYjLCb5q+KSX0Tl/1POlsZmClyBcC3CYLgAAC4AotyBcBcoXIilAABQI0MDfyYtUn2pfz6nr+m04pqlquz1bp6TUAAAAAAAAauU8YqNGpVavoRbjFbZy2Riu1uy8TCuvgpmpaYzOHEwdFwpxjJpz1yqSWyVSTcptdjk2z5+uriqmZdXwyl/cguhQqSfY7xS8nI1j1ZiJYKhAABQBcBcQhcBcC3AXApUVMgFyKiClQEDo5PXI3t+h7mgjFr7tFzdtHawAAAAAAAAOBlut+JiKNBc2kvaavevajF+OlL5Dz9ddxHDDdajeoPJlteVJ3q1X0KNKG5rSk/KpEwjvKzs9xKI0BCYVAFgIwoAIBQAAAFwLcC3CYVMItwDkZUmHWwS/px8eJ7+kjFmlzV+57nSxAAAAAAAYVaihGUpO0Ypyb6ktbJM4jMj5XJMnOM8RPnYqbqpP3aVrUo/pSe+TPAvXJrrmXXjEYb8TRI1sA7qrL469T/hal/wCZjTjGVns2iygQQggUZRCABAoAIBQAAAAAABL6zONkd3DLkQ7q4H0ViMWqfiHLVvL1NrFAAFAAAAHzueFdyjRwcHysVO07bY4eHKqPsulbxOLW3OGjh8/x/ujbZpzOfDNJJWSslqSWxJdR5G7cy0kk29iV3uW011ThGrkqLWHo32ygpvvT5T85MkbQyq3ltFRGQADAhFQBcAAAMCBSwAAgAAAyxAkEbJR9BTVopdSR9HRGKYj6OSd2RkgAAAAAAD4zJ9b2nFYnF+4n7Lh/9uDvOS3yt+k8PU3OOuZ7bR/vl1Uxw0xDqo5pVqZano4atbbKDgt8+QvORquT0WjrVDbjHRSS2RSS3LUZopJBoggAKgEYAgMqhBCgQAIJFAIgFBmdKMqaMojMpLvn0rkAAAAAAAcLPPKTw+Enoa61ZqhRS2uc9Wo59Vc4Lc43npDO3TxVYauTcGqFGnRWynBRb+KW2UvFtvxPDl0zOZy2SI0csu/s9P48TSv3Y3m/2o1Vbx/vqtHeW+zNEIKBCABAoMABCCFUApBADAgFAAQzwj2oLlR7y4m21Ga6Y+sMatncPonKAAAAAAA+Jx1b2vKllro5Pj4PET2fTX+k8jWXOK5iNo/mXTbpxTny7LOJVRMDm4t6WNw8fy6daq13koL7mn9cMo9sui0ZoALAQAAIIFAIQAIFLgLlAAAAFgEZo2MIuXHejdpozdp+WFezsnvuYAAAAADQy5j1h8PVqvbGL0U+mb1RX1MLlfDTMrTGZw+azVwDpYdSnrq15OvVfS3PYvpbxbPAq36uuqezsWMWLJElHJwnKxuJl+XSpUl83LfmaaetU/Zsn2w6jRsYIFQgAGQQKAQCACKAQClAAAsIBmcIIvUbWB/uR8eDOjR/90ff+Gu57XXPdc4AAAAAHwn/ANFxk9KjSUG6cf6k7p6E5dEb7r/U49TV1ilvsx3TAZ10pWVWDpvrjy4/TavM82q34lsmmXdw2Ip1FenOM106Lu1vW1eJqmmY3YvVGNWw5Ob/ACvaan5mJmk/9MebxNNraZ+ss6+0OrY2MEsJUAhFCDEKAGhAlgIwoMAMCAUABSoljIZIQNvJy5e5M7dDGbv2armzqHstAAAAAAGFSnGStKKkntUldEmIncy4ePzRwtS7jF0pPphzf0s569NTO3Rsi7MPmMq5o4uktKg/xLa04PQqLcvRnHd01ymPw9fhupu0zu5eHzoxlCTp1lpuLs41otTXzLX9bnn1TO1Uf1P++zZwRPWH1mbEbYSk7a5KUn4ydvJIwoo4aYhjc9zqMzYIiYBoggVCKAQASRAqWAlhkGgoQUqKAKBRQjcyauU+79z0PT4/Mmfo1XNnSPXaQAAAAAAAAB+M5djKriq9TapVZNbk7LyR4N+maq5l20dIiH6Lk6h+HQow+ClTi96irmmYwwqnMvexNmKBQghFADIMQoMCEVAKQQoAAKihYRKKZCog3smLnPd9z0/To61T8NNzs3z1GoAAAAAAAA1MrYj8LD1qnw05Nb7avMwuTimZWmMy/KMLHTqQj8c4x/U0vueTLsh+ls5erSxJlUsAJhUZAGIEChMCNFVLGIjQUAWIIBUIFKgUCjJBHQyatUt9j1vT4/BM/Vpubtw9BrAAAAAAAAPnc+8Ro4NxW2pOMfBa3wNGon8GGy3H4n5/k2sqdWnUabUJqTS1N21nnzDofX0c58PLnKcd8U15M0Ta8Sx4ZbtLLGGlsrRXevD9yRjypTEtunVjLmyUu61LgYzRVHZGTRjlUIIIgAqACAQLASxMGUsMKWADAtigXAWCMkVHSyeuR8z+x7Ggj8r7tNzdsnawAAAAAAAANPKWTKOISjWjpKLbWtqze4wroivdlTVMbONWzLwz5spw+ZS4o0zpo8s+bLRrZj/BX/VD0ZrnSz2llzY8NOrmfilzXCW6Vn5o1zpq/DKLtLTqZv4uG2jJ9sbS4GubNcdpXjp8sNLF0umrC3XpJGuqJ7r0Zwy3iY+/fslCPoYcEeFxDZp5y1fehB7rx+5JtwnC2Kec0fepNd2SfFIw5fiThbNPODDva5R3x9Lk5cmGzTyph5bKsfG8eJJt1GGzTrQlzZxluknwMeGfCPQxEEgBbERLDCli4MrYuELAVBHTwS5C8eJ7ejj8mPv/AC017vc6mIAAAAAAAAAAAAAA0B4VMJSlzqcZb4pmE26Z3heKWnVyBhJbaEV3bx4GE6e34Zcyry06uaWEexTjun6mudJRO2WXNlq1cy6fu1pLfFP0MJ0fiV5v0alXMup7taL3xaMJ0dXmGXOhqTzRxS2aEt07cUa/+LcjssXaXn/g2Pp7I1PknfgzCbNyO0rx0sHWx9PaqvzQ0uKNc2/Mf+LGCOXsRHnKL70LcLGE0U+F4WxTzml71KL7snHjcnLhOFsU85ab51OUdzUvQk2/BwtinnBh3tco96D+1yTanynDL3hlbDPZWiu9ePFIcuoxLbo1YTTcJxmltcJKVt9jGaKvDF6Ig6eGXIjuPd00YtU/DRVu9TegAAAAAAAAAAAAAAAAAAAAAAAAYypxe2Ke9JkmmJ3hctark3Dy51GD+RGE2bc9oXjq8tWpm7g5f5KXdbXBmE6a3PZeZU1amaOFezTjulfiYTpKO0yy5stSrmXT92tJd6KZhOj8SvO+jq5AyR7LCcXLTc5J3StqS1Lib7NrlxLCuril1Gl1G2Yid2Cosd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73" name="Picture 5" descr="post-i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81200"/>
            <a:ext cx="1300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2286000" y="1981200"/>
            <a:ext cx="5257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B050"/>
                </a:solidFill>
                <a:latin typeface="TheSans 5-Regular" pitchFamily="50" charset="0"/>
              </a:rPr>
              <a:t>if you can rip it, recycle it!</a:t>
            </a:r>
          </a:p>
        </p:txBody>
      </p:sp>
      <p:sp>
        <p:nvSpPr>
          <p:cNvPr id="32775" name="AutoShape 8" descr="data:image/jpeg;base64,/9j/4AAQSkZJRgABAQAAAQABAAD/2wCEAAkGBhMSEBQUEhIWFBUUFBQVFBQYFRgXFhQUFBQVFRQUFBYXHCYeFxkjGRQUHy8gIycpLCwsFR4xNTAqNSYrLCkBCQoKDgwOFQ8PGikcHCQpKSkpKSksKSkpKSkpKSkpKSwpKSksKSkpKSkpLCwpLCwpLCkpKSkpLCwpLCksLCkpKf/AABEIAJkA5wMBIgACEQEDEQH/xAAcAAABBQEBAQAAAAAAAAAAAAAEAgMFBgcBAAj/xABLEAABAwEEBQcIBAwGAgMAAAABAAIDEQQFEiEGMUFRoQcTYXGBkbEUIjJCUpLB0XKCsvAVFiMzQ1Nig6LC0uE1RFRzk/E08heEs//EABkBAAMBAQEAAAAAAAAAAAAAAAABAgMEBf/EACQRAAICAgICAgMBAQAAAAAAAAABAhESIQNREzEiQQQyYXEj/9oADAMBAAIRAxEAPwDJH6kIW5ot+pDjWsyvo44ZJDzknJNSQxuSBI5GU5VMNNCngUMpM4Sm6JxxTZKEKQdd0QOtGOsoQt1lHuK6IrRk/ZF22OhTCIvF2aEBqsmaNCgEhysVx3YHa0q9dHM6tWfkV0X43VlYCdRL7rc3WF6Cz+c0HVUV71WSIpjTITuK6+I7ity0buKyuhb5oJpuUydE7IfUb3Ln8+/Rv4T51Yw7k5ZQA9uIZVFVvM2g1kJ9Fqgb+5OYXD8kQ09CfnT0xeF+x+4LfZmxtyFaKZF9xD0RXqCpV1XNHZJqTPqDqqrjHe1jbqw94XLiddnnXu53oRnuUNf1xTWtmEiimnaX2Zuqncg5+UGMahwTUehX2ilWvkufHGXF9adCoUzaOI3EhaveunT5GlrWnMKhSaM2iV5LYzmV0Qk1+zMpxv0iFKQVbbJyeWh3pCimbNyauHpKnzRiZrhkzOV5W/STQt0Qq0VzXlpHli1ZEuKSdFbdqQxdmiHgjWCOxC83V1EyBReF4PCkW6NSEVATMmj0w9VTlErGS+gIgJQcEt91yD1SmzY3+ye5VonZ2oSSAlCwvPqle8hfuToGwu7xmjXOUfY2FpzVp0SuHyqUg6gtlJRhbIUHKVIj7Ho+Z6lA2y4XxOzaaLTm6IT2Z1YvObu2p2e0tcKTRU6x8VyLkUvTOpwozy6bxEZzCsPlrXD0SpV1x2VxqMkp9yMp5pHeocE2UpUQbmsPqqLvexMweY01R1re9jy3DxTt2QvklDXCgPSmoJbsTleiT0Ev1kLKS5dav9m0lsz/AFh3qBg0AbiDtY3KVk0Vi9mi5m03ZpuqJLymB/rjvQ9ouljvRk4qLk0PZsJHaUFatG5mNJjmdkjTKGL90PD3Nq8ntRVm5PmACpKRo3OcR5+SrgVaResXtBSaS0QjNBYtqeboFBtapU3vHvXDfbRqBKdmdsgL70WhhhLw0DDn3KuWPT2JjQMOY6FM6c3rI+zlrWkVGtZlBdjmtq4K0k1bGrlLEvn/AMit2N4Jr8d5JDRjDUqmMe0bVZNG7EHjG0oxRr42XCw2F0zKygb6LyAlfNqDqBcRiT432QU+jZ9V9eggFR02jTwaiON1NtKeCvbbjmbTzg47a0FD11zTsd1yV85gI6HALJOYngZ5JaZY8nWc5eySmDpANToZB2LSJbqfsi/iahpLkkP6Ee81UpP7QqX0yixXnCdbH+6fkivKLLtZJ7qtD7jf/p69TmfNDm5CNdlk7MB/nSt9F2uyHhfYz+s9wp/mLEfWePqFESwRt9KCdv7onwK5BJZ60wS11ZxO19OSMp9DuJF227LKR5jnk/7ZRWh9qFkkJLSQTuKmGwxUqCKb9VDuNUxPaoW+s0JPmnVNA4wbst8GmcTh6D/dA8URY7fZ7Q4tw0IFaGmYO5Z7+HoW+vXcjbstglka5pyBGY696m39olxj9F5m0WgdqAHUo2bQ1ralrj1VT016MA82WlMio6bSQkFvOs7SrvemZmeaYYopiGmqFu2+3MewkVIIyCnb60StUzsbAHYsxTb1KHtdyWuwOwzgNx4XilHA06d43Lqj+phJts0ixaXOwAvjLWgDM5BT0V8sIqsjtmkMswaxzvMFPNGoneVd7PeLC0Do61yy0bx37LMb0jKbtErXtIFVBiVh/wCl4xsO0DqNFI6CIrhhALncUObxsbDTEO9IfZhSmI+8fio51xxE+iK70xttk7BekDvRZVGttjRqaAq1FYcHoyPb9b5pE7Xn9K+nTT5J6Jpkpe15wU88t7wqZf2lFmc3m2AbkfJcEclcTgT0kV7kI/QWA7z1LRSS9k0/plGt9lbra7itA5KKFpDvazTX4iQbQ7vUrc9ziyj8lUdea0lzxaFxwlG7dmkWixQ0GQ4Lypj73m9r+FeWfkRpTLDRJIVOdoPT0LbaW/vKpt2h1p2XlP2/+yzuPZPy6LqVwKjHRm8B6N5SdoKQbqvcejbWu+kB8WlO49iqXReyvEdaoLmX239LC7si/pCSb0vpuuKN3U1p8HBFLtD30X/AmJbCDnUjeanhuVTuTSW8ZJ2xS2ZkeIE43MkA80VIBDqEq6FjywhwaCcqgmncUY/0EyPZA2mpONs7CQCxmvcF51gl2OaOtpPxCHfYLTWomYP3NfF60eLJRIi5Yf1UfuBENsLaei3uVctF2W52q2lp6IWAfaQ34KvH/XV64h8FjgVZa32RgFSGjuCF8lhJzw06goiy3Taq1kma/qZ8SUVLd8p1YR9+hUopbY22/RP2W2wtAa09wqofTO54rayNrsQLXHCQaUqNR7skP5BMBQPpw8Pmk+TyMYampqHDrzVubksVozwS2ZbfGjDrPPzZmIGRDqnIHaQlPs0jMm2+vU1zvgrVpNo1PO+IsAccHnvrQVJyHcrJye3J5LHI2bmy4uDmnaBShFSK7OKeVLex4r6M+ssFupVk8jh/sOp3kUUhFDeI9cu/+s93FopxWwPtTBtb7wTEt5RjW9oG8uHzSy/gV/TK2vvEf5d7x/sBv2nhdfJeB9G7+18jRwa74rR333Z60M0XVzjfmh5L6sw1WiL/AJG5cUZLoVPszo3Terz+bZEP2cJ4lxTL9DbwefPLnjpkA4BaMdI7KDnaYR+8b80VZr+szvRniPVI0/FPN/SDFFJsGjdpjjoImCmznDU9oRkd12n1mtb9dxVyZecJNOdj99vzQt8P9EsaX1r6JHQs5O9suOivC65drm+85O/gpxIBIqTsr80Q61SD9A/3m/NNWa8HCRpkhcxozc8kENAzJND0LNbZoET6GyCnntNehy8u3ryo2FhH5XGf2BUd68ujxPoy8i7Cn2NxOTyOyvgQkSWebY6M9bKcRVH1XQejisLRWyEmjtI1RRu6pCPtBATXjama7I89LMLvCSvBWogfcLmAbxxRUR2yjT6bc3+chkj+lHKB3ioTI5QInanxdRkcD/G0K/ugrkRXioO+rpswYXSRRDUMTmgULjhbU9ZVJQ6C5dlY0Qvw2y8y7U2CF41gtJc7WD0jb0LRS5Vyz3DDG0c0xrCNTmeaa9Dm0KIbG8fpZPfr41Q5R+iVGT9k1Vdaolr5P1jv4T/KnRanj1j3N+ASzQYMkiFwBR/lz+g9n90422u3DuTzQYsLouOQptrtw4rnlR3DijJBiwklB2knKuo0HFCXrepjie+jPNaTQgmppkNe9VPRblB8ptPNTCKIAE4g6ge4ZBgxb679i0irTZL6LHf9ombhEJABri1V7Cgho5JKwPdK0lw1OcaimxT7gNwpvTL5Gja0df8AdYynl9G0YUVWfRKQGowH9580O/RmY5YIwPpD4K3G1xjXIwdqSbxh2ydwcfAKbY6RV4tFJPaYOoFEu0TBzc49gopt18Wces8/u5D/ACJmTSOEamSnqhk+LUfJhpAEeh8IzLQT01KMZcrWjzQAOgf2+KGtGl1PRs8juuOQfyISLSeeTFSFrQ3XXnAadrAOKeM37EpJej16WAOmiiBAL606sq+BV0c0hwbjbkKVw7gBvUdc0BkY2UtGI1oaatlBXqUmLIdZKifSH72FC7ZPbb3FVTS+W0Mxwsg50PjIxhwbQuqKUOvercbzDfTNN2RPgEA6Zkji41I2EigPes/w5Sly4TObmlKMbRh/4jWz9V/EF5bngi3heXvWedmwjB0+CQ6J2xw7R8QUMLdJ+yfq/JLbeLtrG020JXjWexTOuMo9RjupxB4hNeXkenDKOkMxj+Ak8EULazaHDinGTs2O70rAj478gJpzrWnc44D3OoUFeVojdOxj3tLeac4Nc4FjyXNGo5EgA9VVPSRMeKHA8bjQjuKp2lVwQyWqxRc2zBilcWAAAjBXUNmIBaQpsTJqO743AUA+qf6SvOusbDIOp7vjUJlmg1jGqAN6i5vgURHopCPRMjfozyj+ZFLsLGzde6aQdeA+LEg3dJsnd2sYfABGDR2mqacfvnO+0V38CvGq0Sdojd9phTpCyABY5h+nB64vk5K8nm/Ws7Yz/Wi3XNNstJ7YmHwomjdFp2TxnrjcPByKQ8gZ0Vo2OhPTgf8A1JBZa9hhPRhkHEfJPSXbbBqMDusvb/KULNHeLdUEDuqY17nNCeIsitacutDxZ4HYW89K1ha01HnmgOIgEigJorvZbis8YAbBGKCnoNr4LLuUZ9sDY5JonQUdhBbI1zS4VIILTUEUUtyZGS1RyvnnmfheA0c88AClT6JFde1ayj/zuzNS+dGjCzs9kffoXBCzYAOxCeQtHtdr3njiKafdoPryDqkPxK5rXZvRI82Ny84DqUSLscBlaJx9Zh8WpD7mkOq1zDsi/oVJrsRMucBtCSHDoUG64Jzqt8w+pGfgELNo1ajqvKXtib8Cmq7Fss4YDsTNtsrS0tcMnUB2Glamh7FTp9EbedV5OP1SPByGm0MtlBitPO0qSC54rurryVYx7Fb6LtZrWyNgZG0lrBQbdp21zTcukDtkLu1VrRm9nCWSyPi/KRmrnAjBRwxAZ0O3cpxziT+adw+axlFxZpF2h+z6Sytr+QrX9qlOjah7zvyWZoHNYaGtQ8HhRda019B38H9S5g/Yd/B/WoSalklsUoRl7AYnPOscV5G4DsjPaW/AldW3l5DPwcXRKOuvdI4deFw8AeKZdYJtj2H6TSOIJUiIj9yvGNw2nxWdF2Rb2Wga4mu6WyAcHgeKYfeDm/nIJW9ODGO+MuUwZnDZ3ii82Y7uKB2QsV7QPNBIyu4nCe51ChdFrrxz2mSVmItl/JF2ZYMIxBlfRFepWC2CItJlDaN84l7QQAM612akDdVkieOda0OLyX46UJxZg5dFO5XDVky2ToipqrxSgT9whg4jUTxTondvTsloeLz0dy9jO4Jvyg7x3Bd589CYCxL0Bd5wbk3zx3Be579lAC8Y3FcBb1JOMbiF4kbykBnvKJFHbrTBYWyYXMxzSHCTQYQGgbCTUpi5dB5LKDzFslYHawA2hO+hBUbdl+ie/pnMYZAWOjjIoCAymJxxEbitEFlOWXFXyylCooONRlbZDMsFpH+beetsR/kRkUMo1y4uksYPABHeSndxXjY+gcVhlI1qINV/tN6sPxqlCV+4FPGwdA4rvkH3zS2PQ15W72R3rotm9vcf7JZsRSDZXJfIPiLFrafVdw+aFvW+oLOznJXljMQbiwuOZ1VDQSnjFRUzlVkPkTW01ytqdjQAde7Wr41lJJkzdRbQRccLn2602mNpkhlLRHI0toQ1oqaFwI3alam4tyrmiOkljjskUflEYLWAEOdhNduRU5+M1l/1EX/I35rSad+iYtJBAjP3/wCl0xH7/wDSG/GSy/6iL/kb80l2lFkGu0Re+1Ri+isgoQHo4riAfphYh/mYveC8ng+hZE3zj95SmWl4216wlcz96ldLDv8ABTQHDbztaO8rzbY062kdVCkGE7x3JqSMjOg6c6eKWx6AdIr/AIIubjNHGd7Yw1woMJIDy47gDVNO0fhD6xxNz2tqPsn71VQfeMVuvizxj0IBI44gKOc0VAG8ZLTrNd7NjGjqaF0JYRVmL22RkdkLdWIfWd8SnRzm89qm2wdHBL5pFoNkGHSe0e4FKbLJ7XAKYMA3cAu8z0cAjQ9kP5RJ0H6v913yt/sjiFK8wNwXDZxuHFFIVsjBeB2s7nD4gLr7wbhOTgaGgLa57MwSEcbK07D3/NQWlt5R2KzmdzC8NLRhBAOZ2FCirBvsyvRljrtvNrrW135RsjWloxYi8gA4RnryWzMtFfVcOggfNYnemlENqvSyyta7mmOhaQ4Z1x4nZN1nPLqW1OtbdZ29BWn5C9Nojh+0L54fcJJnG49yQZ27CO5dEjd4XKbixMOnuSudH3Cb51u8LokadoQA5zg+4Xi8b0gubvHevF7d4706A75p2qocqTW/g2WmvFH9sa1bqDo71WOUeMfgy0mnqt7+dYqh+y/0mX6sweJhcQACSdgC025OTTFAx0r3RvcKluAGioVy2xkb2ueCQHNJA2gGtM1umj2kUVsiL4Wuo0hrg4DI01ZHcur8hyS0YcNXsqx5LY/17vcHzXG8lcW2d3uD5q/ZLxAXFnPs6qj0UUclsO2Z/cFxXpxC8nnPsKj0HMgHsjsSzADsI6kOIuhLDD0p2SNy2KT1JB1OZXi0jwUfbLstE0b4nPZHiFOcYSSQdbcLgMOW2pUsCRtWU3xyl2xttlFlHOwtdha0xFwJbk4hzc9ddquEcnolyx2M3tyNWkOL4pmu2itQ7sICmuTJ/NMnjlnDpGy0oXknJorTEa0qTsQF56f3rLCWx2F0JI857WPc7PLzQ7V3FVG6tF7U2eOSazTNYXjE9zDQAnMkropyi1JmTksk0j6BjaSNde1OmE7z3lQ8FpY7U5p3UIRzCdlexciNmEc0faPeUrzh6x7000u6U41zt6oVneefv4LrbU4bj2LxLt/BcdXcEtgKNs/ZHeoXSe44rdEIpsQaHB3mOAJI2GoOWalub6EzJEd9OwFNOgpMxrSzRSz3farHzDpC98oJDnA0DXspSgFMyVrEDqsad7QeChNLtFoZ2OnmLucgieY3tOENwVeDhGRzCiuTrSO0WqJxmIozC1pDaVoM8WeZzC05PnFPomHxk0XB4SKJReuhw3LlOgS0JRC8GdHEpwN6OKKFYjm+hJcxPnqXC0buKAsHwDcmbXZWvYWuaHAjUQCO49KLwpD2pptemDSZ81toDnlmtR5M9K7JZ7KYpZcEhkLs2u86oAbQgHcqrygaORWOSJsZJL2vc8k6zjyNNmunYFDaO4fKoMbwxvOxlzicgA8E+C9RpckTgVwkfQLLUHeiaj6Lh4hOFhO/wTsd6QPzZMxwzzDq8dS6LZH7bfeXnuNOjsUhnCSvJ7ytntjvXkUFj4HSPv2pQ6+P90FuXCpAPP0hwSAxo1Fo6qBBHYlBJ6KSAL20migtEMTn5yYiTmQ0AEDVtLskeL6g2ys7TTxVI0o/xayfV+25XSbb99pWyjSszbt0PR3pZ9kkXvNCIbeEeyVnvt+ahnod6aiBZ2Wtux7T1OHzSw6vTxVDl1lCesOtFCo0jEu8+VCXV6Ck2alLCh4ylVzTq9ZYLDLLE4Ne3CQaV9YA+KnQq9yi/wCGz/RH22oXtCfoyC28pNuljfG+UYXtLXAMAJa4UIr1Ky8nNgtjIDIyRjY5M2hzMeLCS06nAtzCzOTWtq5Pf8Nh63/aK6fyHhB0jPgWc9kuyW00zdETXWGuHCqcbJaNpj90/NPpZXmLkbO/FDItUw14T2FENt79rRxSF1yrJixQ8Lw/Z4rpvEezx/sgwkOU5MeKDTeI9nj/AGTcl5bmDvqhgvSIseKMv5VzW0RGtXGNxPQMfm07nKmRWV5zDXEbw0lXHlO/8yH/AGW//rItMuT/AMKP6AXqccq40zzuSKc2gDkugAu5gJBJfISMjTzsgdxorcYegdywmyfnX/Sd9oqTOpvasZxt2axdI2ENXljo1HrXlGKKy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AutoShape 10" descr="data:image/jpeg;base64,/9j/4AAQSkZJRgABAQAAAQABAAD/2wCEAAkGBhMSEBQUEhIWFBUUFBQVFBQYFRgXFhQUFBQVFRQUFBYXHCYeFxkjGRQUHy8gIycpLCwsFR4xNTAqNSYrLCkBCQoKDgwOFQ8PGikcHCQpKSkpKSksKSkpKSkpKSkpKSwpKSksKSkpKSkpLCwpLCwpLCkpKSkpLCwpLCksLCkpKf/AABEIAJkA5wMBIgACEQEDEQH/xAAcAAABBQEBAQAAAAAAAAAAAAAEAgMFBgcBAAj/xABLEAABAwEEBQcIBAwGAgMAAAABAAIDEQQFEiEGMUFRoQcTYXGBkbEUIjJCUpLB0XKCsvAVFiMzQ1Nig6LC0uE1RFRzk/E08heEs//EABkBAAMBAQEAAAAAAAAAAAAAAAABAgMEBf/EACQRAAICAgICAgMBAQAAAAAAAAABAhESIQNREzEiQQQyYXEj/9oADAMBAAIRAxEAPwDJH6kIW5ot+pDjWsyvo44ZJDzknJNSQxuSBI5GU5VMNNCngUMpM4Sm6JxxTZKEKQdd0QOtGOsoQt1lHuK6IrRk/ZF22OhTCIvF2aEBqsmaNCgEhysVx3YHa0q9dHM6tWfkV0X43VlYCdRL7rc3WF6Cz+c0HVUV71WSIpjTITuK6+I7ity0buKyuhb5oJpuUydE7IfUb3Ln8+/Rv4T51Yw7k5ZQA9uIZVFVvM2g1kJ9Fqgb+5OYXD8kQ09CfnT0xeF+x+4LfZmxtyFaKZF9xD0RXqCpV1XNHZJqTPqDqqrjHe1jbqw94XLiddnnXu53oRnuUNf1xTWtmEiimnaX2Zuqncg5+UGMahwTUehX2ilWvkufHGXF9adCoUzaOI3EhaveunT5GlrWnMKhSaM2iV5LYzmV0Qk1+zMpxv0iFKQVbbJyeWh3pCimbNyauHpKnzRiZrhkzOV5W/STQt0Qq0VzXlpHli1ZEuKSdFbdqQxdmiHgjWCOxC83V1EyBReF4PCkW6NSEVATMmj0w9VTlErGS+gIgJQcEt91yD1SmzY3+ye5VonZ2oSSAlCwvPqle8hfuToGwu7xmjXOUfY2FpzVp0SuHyqUg6gtlJRhbIUHKVIj7Ho+Z6lA2y4XxOzaaLTm6IT2Z1YvObu2p2e0tcKTRU6x8VyLkUvTOpwozy6bxEZzCsPlrXD0SpV1x2VxqMkp9yMp5pHeocE2UpUQbmsPqqLvexMweY01R1re9jy3DxTt2QvklDXCgPSmoJbsTleiT0Ev1kLKS5dav9m0lsz/AFh3qBg0AbiDtY3KVk0Vi9mi5m03ZpuqJLymB/rjvQ9ouljvRk4qLk0PZsJHaUFatG5mNJjmdkjTKGL90PD3Nq8ntRVm5PmACpKRo3OcR5+SrgVaResXtBSaS0QjNBYtqeboFBtapU3vHvXDfbRqBKdmdsgL70WhhhLw0DDn3KuWPT2JjQMOY6FM6c3rI+zlrWkVGtZlBdjmtq4K0k1bGrlLEvn/AMit2N4Jr8d5JDRjDUqmMe0bVZNG7EHjG0oxRr42XCw2F0zKygb6LyAlfNqDqBcRiT432QU+jZ9V9eggFR02jTwaiON1NtKeCvbbjmbTzg47a0FD11zTsd1yV85gI6HALJOYngZ5JaZY8nWc5eySmDpANToZB2LSJbqfsi/iahpLkkP6Ee81UpP7QqX0yixXnCdbH+6fkivKLLtZJ7qtD7jf/p69TmfNDm5CNdlk7MB/nSt9F2uyHhfYz+s9wp/mLEfWePqFESwRt9KCdv7onwK5BJZ60wS11ZxO19OSMp9DuJF227LKR5jnk/7ZRWh9qFkkJLSQTuKmGwxUqCKb9VDuNUxPaoW+s0JPmnVNA4wbst8GmcTh6D/dA8URY7fZ7Q4tw0IFaGmYO5Z7+HoW+vXcjbstglka5pyBGY696m39olxj9F5m0WgdqAHUo2bQ1ralrj1VT016MA82WlMio6bSQkFvOs7SrvemZmeaYYopiGmqFu2+3MewkVIIyCnb60StUzsbAHYsxTb1KHtdyWuwOwzgNx4XilHA06d43Lqj+phJts0ixaXOwAvjLWgDM5BT0V8sIqsjtmkMswaxzvMFPNGoneVd7PeLC0Do61yy0bx37LMb0jKbtErXtIFVBiVh/wCl4xsO0DqNFI6CIrhhALncUObxsbDTEO9IfZhSmI+8fio51xxE+iK70xttk7BekDvRZVGttjRqaAq1FYcHoyPb9b5pE7Xn9K+nTT5J6Jpkpe15wU88t7wqZf2lFmc3m2AbkfJcEclcTgT0kV7kI/QWA7z1LRSS9k0/plGt9lbra7itA5KKFpDvazTX4iQbQ7vUrc9ziyj8lUdea0lzxaFxwlG7dmkWixQ0GQ4Lypj73m9r+FeWfkRpTLDRJIVOdoPT0LbaW/vKpt2h1p2XlP2/+yzuPZPy6LqVwKjHRm8B6N5SdoKQbqvcejbWu+kB8WlO49iqXReyvEdaoLmX239LC7si/pCSb0vpuuKN3U1p8HBFLtD30X/AmJbCDnUjeanhuVTuTSW8ZJ2xS2ZkeIE43MkA80VIBDqEq6FjywhwaCcqgmncUY/0EyPZA2mpONs7CQCxmvcF51gl2OaOtpPxCHfYLTWomYP3NfF60eLJRIi5Yf1UfuBENsLaei3uVctF2W52q2lp6IWAfaQ34KvH/XV64h8FjgVZa32RgFSGjuCF8lhJzw06goiy3Taq1kma/qZ8SUVLd8p1YR9+hUopbY22/RP2W2wtAa09wqofTO54rayNrsQLXHCQaUqNR7skP5BMBQPpw8Pmk+TyMYampqHDrzVubksVozwS2ZbfGjDrPPzZmIGRDqnIHaQlPs0jMm2+vU1zvgrVpNo1PO+IsAccHnvrQVJyHcrJye3J5LHI2bmy4uDmnaBShFSK7OKeVLex4r6M+ssFupVk8jh/sOp3kUUhFDeI9cu/+s93FopxWwPtTBtb7wTEt5RjW9oG8uHzSy/gV/TK2vvEf5d7x/sBv2nhdfJeB9G7+18jRwa74rR333Z60M0XVzjfmh5L6sw1WiL/AJG5cUZLoVPszo3Terz+bZEP2cJ4lxTL9DbwefPLnjpkA4BaMdI7KDnaYR+8b80VZr+szvRniPVI0/FPN/SDFFJsGjdpjjoImCmznDU9oRkd12n1mtb9dxVyZecJNOdj99vzQt8P9EsaX1r6JHQs5O9suOivC65drm+85O/gpxIBIqTsr80Q61SD9A/3m/NNWa8HCRpkhcxozc8kENAzJND0LNbZoET6GyCnntNehy8u3ryo2FhH5XGf2BUd68ujxPoy8i7Cn2NxOTyOyvgQkSWebY6M9bKcRVH1XQejisLRWyEmjtI1RRu6pCPtBATXjama7I89LMLvCSvBWogfcLmAbxxRUR2yjT6bc3+chkj+lHKB3ioTI5QInanxdRkcD/G0K/ugrkRXioO+rpswYXSRRDUMTmgULjhbU9ZVJQ6C5dlY0Qvw2y8y7U2CF41gtJc7WD0jb0LRS5Vyz3DDG0c0xrCNTmeaa9Dm0KIbG8fpZPfr41Q5R+iVGT9k1Vdaolr5P1jv4T/KnRanj1j3N+ASzQYMkiFwBR/lz+g9n90422u3DuTzQYsLouOQptrtw4rnlR3DijJBiwklB2knKuo0HFCXrepjie+jPNaTQgmppkNe9VPRblB8ptPNTCKIAE4g6ge4ZBgxb679i0irTZL6LHf9ombhEJABri1V7Cgho5JKwPdK0lw1OcaimxT7gNwpvTL5Gja0df8AdYynl9G0YUVWfRKQGowH9580O/RmY5YIwPpD4K3G1xjXIwdqSbxh2ydwcfAKbY6RV4tFJPaYOoFEu0TBzc49gopt18Wces8/u5D/ACJmTSOEamSnqhk+LUfJhpAEeh8IzLQT01KMZcrWjzQAOgf2+KGtGl1PRs8juuOQfyISLSeeTFSFrQ3XXnAadrAOKeM37EpJej16WAOmiiBAL606sq+BV0c0hwbjbkKVw7gBvUdc0BkY2UtGI1oaatlBXqUmLIdZKifSH72FC7ZPbb3FVTS+W0Mxwsg50PjIxhwbQuqKUOvercbzDfTNN2RPgEA6Zkji41I2EigPes/w5Sly4TObmlKMbRh/4jWz9V/EF5bngi3heXvWedmwjB0+CQ6J2xw7R8QUMLdJ+yfq/JLbeLtrG020JXjWexTOuMo9RjupxB4hNeXkenDKOkMxj+Ak8EULazaHDinGTs2O70rAj478gJpzrWnc44D3OoUFeVojdOxj3tLeac4Nc4FjyXNGo5EgA9VVPSRMeKHA8bjQjuKp2lVwQyWqxRc2zBilcWAAAjBXUNmIBaQpsTJqO743AUA+qf6SvOusbDIOp7vjUJlmg1jGqAN6i5vgURHopCPRMjfozyj+ZFLsLGzde6aQdeA+LEg3dJsnd2sYfABGDR2mqacfvnO+0V38CvGq0Sdojd9phTpCyABY5h+nB64vk5K8nm/Ws7Yz/Wi3XNNstJ7YmHwomjdFp2TxnrjcPByKQ8gZ0Vo2OhPTgf8A1JBZa9hhPRhkHEfJPSXbbBqMDusvb/KULNHeLdUEDuqY17nNCeIsitacutDxZ4HYW89K1ha01HnmgOIgEigJorvZbis8YAbBGKCnoNr4LLuUZ9sDY5JonQUdhBbI1zS4VIILTUEUUtyZGS1RyvnnmfheA0c88AClT6JFde1ayj/zuzNS+dGjCzs9kffoXBCzYAOxCeQtHtdr3njiKafdoPryDqkPxK5rXZvRI82Ny84DqUSLscBlaJx9Zh8WpD7mkOq1zDsi/oVJrsRMucBtCSHDoUG64Jzqt8w+pGfgELNo1ajqvKXtib8Cmq7Fss4YDsTNtsrS0tcMnUB2Glamh7FTp9EbedV5OP1SPByGm0MtlBitPO0qSC54rurryVYx7Fb6LtZrWyNgZG0lrBQbdp21zTcukDtkLu1VrRm9nCWSyPi/KRmrnAjBRwxAZ0O3cpxziT+adw+axlFxZpF2h+z6Sytr+QrX9qlOjah7zvyWZoHNYaGtQ8HhRda019B38H9S5g/Yd/B/WoSalklsUoRl7AYnPOscV5G4DsjPaW/AldW3l5DPwcXRKOuvdI4deFw8AeKZdYJtj2H6TSOIJUiIj9yvGNw2nxWdF2Rb2Wga4mu6WyAcHgeKYfeDm/nIJW9ODGO+MuUwZnDZ3ii82Y7uKB2QsV7QPNBIyu4nCe51ChdFrrxz2mSVmItl/JF2ZYMIxBlfRFepWC2CItJlDaN84l7QQAM612akDdVkieOda0OLyX46UJxZg5dFO5XDVky2ToipqrxSgT9whg4jUTxTondvTsloeLz0dy9jO4Jvyg7x3Bd589CYCxL0Bd5wbk3zx3Be579lAC8Y3FcBb1JOMbiF4kbykBnvKJFHbrTBYWyYXMxzSHCTQYQGgbCTUpi5dB5LKDzFslYHawA2hO+hBUbdl+ie/pnMYZAWOjjIoCAymJxxEbitEFlOWXFXyylCooONRlbZDMsFpH+beetsR/kRkUMo1y4uksYPABHeSndxXjY+gcVhlI1qINV/tN6sPxqlCV+4FPGwdA4rvkH3zS2PQ15W72R3rotm9vcf7JZsRSDZXJfIPiLFrafVdw+aFvW+oLOznJXljMQbiwuOZ1VDQSnjFRUzlVkPkTW01ytqdjQAde7Wr41lJJkzdRbQRccLn2602mNpkhlLRHI0toQ1oqaFwI3alam4tyrmiOkljjskUflEYLWAEOdhNduRU5+M1l/1EX/I35rSad+iYtJBAjP3/wCl0xH7/wDSG/GSy/6iL/kb80l2lFkGu0Re+1Ri+isgoQHo4riAfphYh/mYveC8ng+hZE3zj95SmWl4216wlcz96ldLDv8ABTQHDbztaO8rzbY062kdVCkGE7x3JqSMjOg6c6eKWx6AdIr/AIIubjNHGd7Yw1woMJIDy47gDVNO0fhD6xxNz2tqPsn71VQfeMVuvizxj0IBI44gKOc0VAG8ZLTrNd7NjGjqaF0JYRVmL22RkdkLdWIfWd8SnRzm89qm2wdHBL5pFoNkGHSe0e4FKbLJ7XAKYMA3cAu8z0cAjQ9kP5RJ0H6v913yt/sjiFK8wNwXDZxuHFFIVsjBeB2s7nD4gLr7wbhOTgaGgLa57MwSEcbK07D3/NQWlt5R2KzmdzC8NLRhBAOZ2FCirBvsyvRljrtvNrrW135RsjWloxYi8gA4RnryWzMtFfVcOggfNYnemlENqvSyyta7mmOhaQ4Z1x4nZN1nPLqW1OtbdZ29BWn5C9Nojh+0L54fcJJnG49yQZ27CO5dEjd4XKbixMOnuSudH3Cb51u8LokadoQA5zg+4Xi8b0gubvHevF7d4706A75p2qocqTW/g2WmvFH9sa1bqDo71WOUeMfgy0mnqt7+dYqh+y/0mX6sweJhcQACSdgC025OTTFAx0r3RvcKluAGioVy2xkb2ueCQHNJA2gGtM1umj2kUVsiL4Wuo0hrg4DI01ZHcur8hyS0YcNXsqx5LY/17vcHzXG8lcW2d3uD5q/ZLxAXFnPs6qj0UUclsO2Z/cFxXpxC8nnPsKj0HMgHsjsSzADsI6kOIuhLDD0p2SNy2KT1JB1OZXi0jwUfbLstE0b4nPZHiFOcYSSQdbcLgMOW2pUsCRtWU3xyl2xttlFlHOwtdha0xFwJbk4hzc9ddquEcnolyx2M3tyNWkOL4pmu2itQ7sICmuTJ/NMnjlnDpGy0oXknJorTEa0qTsQF56f3rLCWx2F0JI857WPc7PLzQ7V3FVG6tF7U2eOSazTNYXjE9zDQAnMkropyi1JmTksk0j6BjaSNde1OmE7z3lQ8FpY7U5p3UIRzCdlexciNmEc0faPeUrzh6x7000u6U41zt6oVneefv4LrbU4bj2LxLt/BcdXcEtgKNs/ZHeoXSe44rdEIpsQaHB3mOAJI2GoOWalub6EzJEd9OwFNOgpMxrSzRSz3farHzDpC98oJDnA0DXspSgFMyVrEDqsad7QeChNLtFoZ2OnmLucgieY3tOENwVeDhGRzCiuTrSO0WqJxmIozC1pDaVoM8WeZzC05PnFPomHxk0XB4SKJReuhw3LlOgS0JRC8GdHEpwN6OKKFYjm+hJcxPnqXC0buKAsHwDcmbXZWvYWuaHAjUQCO49KLwpD2pptemDSZ81toDnlmtR5M9K7JZ7KYpZcEhkLs2u86oAbQgHcqrygaORWOSJsZJL2vc8k6zjyNNmunYFDaO4fKoMbwxvOxlzicgA8E+C9RpckTgVwkfQLLUHeiaj6Lh4hOFhO/wTsd6QPzZMxwzzDq8dS6LZH7bfeXnuNOjsUhnCSvJ7ytntjvXkUFj4HSPv2pQ6+P90FuXCpAPP0hwSAxo1Fo6qBBHYlBJ6KSAL20migtEMTn5yYiTmQ0AEDVtLskeL6g2ys7TTxVI0o/xayfV+25XSbb99pWyjSszbt0PR3pZ9kkXvNCIbeEeyVnvt+ahnod6aiBZ2Wtux7T1OHzSw6vTxVDl1lCesOtFCo0jEu8+VCXV6Ck2alLCh4ylVzTq9ZYLDLLE4Ne3CQaV9YA+KnQq9yi/wCGz/RH22oXtCfoyC28pNuljfG+UYXtLXAMAJa4UIr1Ky8nNgtjIDIyRjY5M2hzMeLCS06nAtzCzOTWtq5Pf8Nh63/aK6fyHhB0jPgWc9kuyW00zdETXWGuHCqcbJaNpj90/NPpZXmLkbO/FDItUw14T2FENt79rRxSF1yrJixQ8Lw/Z4rpvEezx/sgwkOU5MeKDTeI9nj/AGTcl5bmDvqhgvSIseKMv5VzW0RGtXGNxPQMfm07nKmRWV5zDXEbw0lXHlO/8yH/AGW//rItMuT/AMKP6AXqccq40zzuSKc2gDkugAu5gJBJfISMjTzsgdxorcYegdywmyfnX/Sd9oqTOpvasZxt2axdI2ENXljo1HrXlGKKy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AutoShape 14" descr="data:image/jpeg;base64,/9j/4AAQSkZJRgABAQAAAQABAAD/2wCEAAkGBhMSEBQUEhIWFBUUFBQVFBQYFRgXFhQUFBQVFRQUFBYXHCYeFxkjGRQUHy8gIycpLCwsFR4xNTAqNSYrLCkBCQoKDgwOFQ8PGikcHCQpKSkpKSksKSkpKSkpKSkpKSwpKSksKSkpKSkpLCwpLCwpLCkpKSkpLCwpLCksLCkpKf/AABEIAJkA5wMBIgACEQEDEQH/xAAcAAABBQEBAQAAAAAAAAAAAAAEAgMFBgcBAAj/xABLEAABAwEEBQcIBAwGAgMAAAABAAIDEQQFEiEGMUFRoQcTYXGBkbEUIjJCUpLB0XKCsvAVFiMzQ1Nig6LC0uE1RFRzk/E08heEs//EABkBAAMBAQEAAAAAAAAAAAAAAAABAgMEBf/EACQRAAICAgICAgMBAQAAAAAAAAABAhESIQNREzEiQQQyYXEj/9oADAMBAAIRAxEAPwDJH6kIW5ot+pDjWsyvo44ZJDzknJNSQxuSBI5GU5VMNNCngUMpM4Sm6JxxTZKEKQdd0QOtGOsoQt1lHuK6IrRk/ZF22OhTCIvF2aEBqsmaNCgEhysVx3YHa0q9dHM6tWfkV0X43VlYCdRL7rc3WF6Cz+c0HVUV71WSIpjTITuK6+I7ity0buKyuhb5oJpuUydE7IfUb3Ln8+/Rv4T51Yw7k5ZQA9uIZVFVvM2g1kJ9Fqgb+5OYXD8kQ09CfnT0xeF+x+4LfZmxtyFaKZF9xD0RXqCpV1XNHZJqTPqDqqrjHe1jbqw94XLiddnnXu53oRnuUNf1xTWtmEiimnaX2Zuqncg5+UGMahwTUehX2ilWvkufHGXF9adCoUzaOI3EhaveunT5GlrWnMKhSaM2iV5LYzmV0Qk1+zMpxv0iFKQVbbJyeWh3pCimbNyauHpKnzRiZrhkzOV5W/STQt0Qq0VzXlpHli1ZEuKSdFbdqQxdmiHgjWCOxC83V1EyBReF4PCkW6NSEVATMmj0w9VTlErGS+gIgJQcEt91yD1SmzY3+ye5VonZ2oSSAlCwvPqle8hfuToGwu7xmjXOUfY2FpzVp0SuHyqUg6gtlJRhbIUHKVIj7Ho+Z6lA2y4XxOzaaLTm6IT2Z1YvObu2p2e0tcKTRU6x8VyLkUvTOpwozy6bxEZzCsPlrXD0SpV1x2VxqMkp9yMp5pHeocE2UpUQbmsPqqLvexMweY01R1re9jy3DxTt2QvklDXCgPSmoJbsTleiT0Ev1kLKS5dav9m0lsz/AFh3qBg0AbiDtY3KVk0Vi9mi5m03ZpuqJLymB/rjvQ9ouljvRk4qLk0PZsJHaUFatG5mNJjmdkjTKGL90PD3Nq8ntRVm5PmACpKRo3OcR5+SrgVaResXtBSaS0QjNBYtqeboFBtapU3vHvXDfbRqBKdmdsgL70WhhhLw0DDn3KuWPT2JjQMOY6FM6c3rI+zlrWkVGtZlBdjmtq4K0k1bGrlLEvn/AMit2N4Jr8d5JDRjDUqmMe0bVZNG7EHjG0oxRr42XCw2F0zKygb6LyAlfNqDqBcRiT432QU+jZ9V9eggFR02jTwaiON1NtKeCvbbjmbTzg47a0FD11zTsd1yV85gI6HALJOYngZ5JaZY8nWc5eySmDpANToZB2LSJbqfsi/iahpLkkP6Ee81UpP7QqX0yixXnCdbH+6fkivKLLtZJ7qtD7jf/p69TmfNDm5CNdlk7MB/nSt9F2uyHhfYz+s9wp/mLEfWePqFESwRt9KCdv7onwK5BJZ60wS11ZxO19OSMp9DuJF227LKR5jnk/7ZRWh9qFkkJLSQTuKmGwxUqCKb9VDuNUxPaoW+s0JPmnVNA4wbst8GmcTh6D/dA8URY7fZ7Q4tw0IFaGmYO5Z7+HoW+vXcjbstglka5pyBGY696m39olxj9F5m0WgdqAHUo2bQ1ralrj1VT016MA82WlMio6bSQkFvOs7SrvemZmeaYYopiGmqFu2+3MewkVIIyCnb60StUzsbAHYsxTb1KHtdyWuwOwzgNx4XilHA06d43Lqj+phJts0ixaXOwAvjLWgDM5BT0V8sIqsjtmkMswaxzvMFPNGoneVd7PeLC0Do61yy0bx37LMb0jKbtErXtIFVBiVh/wCl4xsO0DqNFI6CIrhhALncUObxsbDTEO9IfZhSmI+8fio51xxE+iK70xttk7BekDvRZVGttjRqaAq1FYcHoyPb9b5pE7Xn9K+nTT5J6Jpkpe15wU88t7wqZf2lFmc3m2AbkfJcEclcTgT0kV7kI/QWA7z1LRSS9k0/plGt9lbra7itA5KKFpDvazTX4iQbQ7vUrc9ziyj8lUdea0lzxaFxwlG7dmkWixQ0GQ4Lypj73m9r+FeWfkRpTLDRJIVOdoPT0LbaW/vKpt2h1p2XlP2/+yzuPZPy6LqVwKjHRm8B6N5SdoKQbqvcejbWu+kB8WlO49iqXReyvEdaoLmX239LC7si/pCSb0vpuuKN3U1p8HBFLtD30X/AmJbCDnUjeanhuVTuTSW8ZJ2xS2ZkeIE43MkA80VIBDqEq6FjywhwaCcqgmncUY/0EyPZA2mpONs7CQCxmvcF51gl2OaOtpPxCHfYLTWomYP3NfF60eLJRIi5Yf1UfuBENsLaei3uVctF2W52q2lp6IWAfaQ34KvH/XV64h8FjgVZa32RgFSGjuCF8lhJzw06goiy3Taq1kma/qZ8SUVLd8p1YR9+hUopbY22/RP2W2wtAa09wqofTO54rayNrsQLXHCQaUqNR7skP5BMBQPpw8Pmk+TyMYampqHDrzVubksVozwS2ZbfGjDrPPzZmIGRDqnIHaQlPs0jMm2+vU1zvgrVpNo1PO+IsAccHnvrQVJyHcrJye3J5LHI2bmy4uDmnaBShFSK7OKeVLex4r6M+ssFupVk8jh/sOp3kUUhFDeI9cu/+s93FopxWwPtTBtb7wTEt5RjW9oG8uHzSy/gV/TK2vvEf5d7x/sBv2nhdfJeB9G7+18jRwa74rR333Z60M0XVzjfmh5L6sw1WiL/AJG5cUZLoVPszo3Terz+bZEP2cJ4lxTL9DbwefPLnjpkA4BaMdI7KDnaYR+8b80VZr+szvRniPVI0/FPN/SDFFJsGjdpjjoImCmznDU9oRkd12n1mtb9dxVyZecJNOdj99vzQt8P9EsaX1r6JHQs5O9suOivC65drm+85O/gpxIBIqTsr80Q61SD9A/3m/NNWa8HCRpkhcxozc8kENAzJND0LNbZoET6GyCnntNehy8u3ryo2FhH5XGf2BUd68ujxPoy8i7Cn2NxOTyOyvgQkSWebY6M9bKcRVH1XQejisLRWyEmjtI1RRu6pCPtBATXjama7I89LMLvCSvBWogfcLmAbxxRUR2yjT6bc3+chkj+lHKB3ioTI5QInanxdRkcD/G0K/ugrkRXioO+rpswYXSRRDUMTmgULjhbU9ZVJQ6C5dlY0Qvw2y8y7U2CF41gtJc7WD0jb0LRS5Vyz3DDG0c0xrCNTmeaa9Dm0KIbG8fpZPfr41Q5R+iVGT9k1Vdaolr5P1jv4T/KnRanj1j3N+ASzQYMkiFwBR/lz+g9n90422u3DuTzQYsLouOQptrtw4rnlR3DijJBiwklB2knKuo0HFCXrepjie+jPNaTQgmppkNe9VPRblB8ptPNTCKIAE4g6ge4ZBgxb679i0irTZL6LHf9ombhEJABri1V7Cgho5JKwPdK0lw1OcaimxT7gNwpvTL5Gja0df8AdYynl9G0YUVWfRKQGowH9580O/RmY5YIwPpD4K3G1xjXIwdqSbxh2ydwcfAKbY6RV4tFJPaYOoFEu0TBzc49gopt18Wces8/u5D/ACJmTSOEamSnqhk+LUfJhpAEeh8IzLQT01KMZcrWjzQAOgf2+KGtGl1PRs8juuOQfyISLSeeTFSFrQ3XXnAadrAOKeM37EpJej16WAOmiiBAL606sq+BV0c0hwbjbkKVw7gBvUdc0BkY2UtGI1oaatlBXqUmLIdZKifSH72FC7ZPbb3FVTS+W0Mxwsg50PjIxhwbQuqKUOvercbzDfTNN2RPgEA6Zkji41I2EigPes/w5Sly4TObmlKMbRh/4jWz9V/EF5bngi3heXvWedmwjB0+CQ6J2xw7R8QUMLdJ+yfq/JLbeLtrG020JXjWexTOuMo9RjupxB4hNeXkenDKOkMxj+Ak8EULazaHDinGTs2O70rAj478gJpzrWnc44D3OoUFeVojdOxj3tLeac4Nc4FjyXNGo5EgA9VVPSRMeKHA8bjQjuKp2lVwQyWqxRc2zBilcWAAAjBXUNmIBaQpsTJqO743AUA+qf6SvOusbDIOp7vjUJlmg1jGqAN6i5vgURHopCPRMjfozyj+ZFLsLGzde6aQdeA+LEg3dJsnd2sYfABGDR2mqacfvnO+0V38CvGq0Sdojd9phTpCyABY5h+nB64vk5K8nm/Ws7Yz/Wi3XNNstJ7YmHwomjdFp2TxnrjcPByKQ8gZ0Vo2OhPTgf8A1JBZa9hhPRhkHEfJPSXbbBqMDusvb/KULNHeLdUEDuqY17nNCeIsitacutDxZ4HYW89K1ha01HnmgOIgEigJorvZbis8YAbBGKCnoNr4LLuUZ9sDY5JonQUdhBbI1zS4VIILTUEUUtyZGS1RyvnnmfheA0c88AClT6JFde1ayj/zuzNS+dGjCzs9kffoXBCzYAOxCeQtHtdr3njiKafdoPryDqkPxK5rXZvRI82Ny84DqUSLscBlaJx9Zh8WpD7mkOq1zDsi/oVJrsRMucBtCSHDoUG64Jzqt8w+pGfgELNo1ajqvKXtib8Cmq7Fss4YDsTNtsrS0tcMnUB2Glamh7FTp9EbedV5OP1SPByGm0MtlBitPO0qSC54rurryVYx7Fb6LtZrWyNgZG0lrBQbdp21zTcukDtkLu1VrRm9nCWSyPi/KRmrnAjBRwxAZ0O3cpxziT+adw+axlFxZpF2h+z6Sytr+QrX9qlOjah7zvyWZoHNYaGtQ8HhRda019B38H9S5g/Yd/B/WoSalklsUoRl7AYnPOscV5G4DsjPaW/AldW3l5DPwcXRKOuvdI4deFw8AeKZdYJtj2H6TSOIJUiIj9yvGNw2nxWdF2Rb2Wga4mu6WyAcHgeKYfeDm/nIJW9ODGO+MuUwZnDZ3ii82Y7uKB2QsV7QPNBIyu4nCe51ChdFrrxz2mSVmItl/JF2ZYMIxBlfRFepWC2CItJlDaN84l7QQAM612akDdVkieOda0OLyX46UJxZg5dFO5XDVky2ToipqrxSgT9whg4jUTxTondvTsloeLz0dy9jO4Jvyg7x3Bd589CYCxL0Bd5wbk3zx3Be579lAC8Y3FcBb1JOMbiF4kbykBnvKJFHbrTBYWyYXMxzSHCTQYQGgbCTUpi5dB5LKDzFslYHawA2hO+hBUbdl+ie/pnMYZAWOjjIoCAymJxxEbitEFlOWXFXyylCooONRlbZDMsFpH+beetsR/kRkUMo1y4uksYPABHeSndxXjY+gcVhlI1qINV/tN6sPxqlCV+4FPGwdA4rvkH3zS2PQ15W72R3rotm9vcf7JZsRSDZXJfIPiLFrafVdw+aFvW+oLOznJXljMQbiwuOZ1VDQSnjFRUzlVkPkTW01ytqdjQAde7Wr41lJJkzdRbQRccLn2602mNpkhlLRHI0toQ1oqaFwI3alam4tyrmiOkljjskUflEYLWAEOdhNduRU5+M1l/1EX/I35rSad+iYtJBAjP3/wCl0xH7/wDSG/GSy/6iL/kb80l2lFkGu0Re+1Ri+isgoQHo4riAfphYh/mYveC8ng+hZE3zj95SmWl4216wlcz96ldLDv8ABTQHDbztaO8rzbY062kdVCkGE7x3JqSMjOg6c6eKWx6AdIr/AIIubjNHGd7Yw1woMJIDy47gDVNO0fhD6xxNz2tqPsn71VQfeMVuvizxj0IBI44gKOc0VAG8ZLTrNd7NjGjqaF0JYRVmL22RkdkLdWIfWd8SnRzm89qm2wdHBL5pFoNkGHSe0e4FKbLJ7XAKYMA3cAu8z0cAjQ9kP5RJ0H6v913yt/sjiFK8wNwXDZxuHFFIVsjBeB2s7nD4gLr7wbhOTgaGgLa57MwSEcbK07D3/NQWlt5R2KzmdzC8NLRhBAOZ2FCirBvsyvRljrtvNrrW135RsjWloxYi8gA4RnryWzMtFfVcOggfNYnemlENqvSyyta7mmOhaQ4Z1x4nZN1nPLqW1OtbdZ29BWn5C9Nojh+0L54fcJJnG49yQZ27CO5dEjd4XKbixMOnuSudH3Cb51u8LokadoQA5zg+4Xi8b0gubvHevF7d4706A75p2qocqTW/g2WmvFH9sa1bqDo71WOUeMfgy0mnqt7+dYqh+y/0mX6sweJhcQACSdgC025OTTFAx0r3RvcKluAGioVy2xkb2ueCQHNJA2gGtM1umj2kUVsiL4Wuo0hrg4DI01ZHcur8hyS0YcNXsqx5LY/17vcHzXG8lcW2d3uD5q/ZLxAXFnPs6qj0UUclsO2Z/cFxXpxC8nnPsKj0HMgHsjsSzADsI6kOIuhLDD0p2SNy2KT1JB1OZXi0jwUfbLstE0b4nPZHiFOcYSSQdbcLgMOW2pUsCRtWU3xyl2xttlFlHOwtdha0xFwJbk4hzc9ddquEcnolyx2M3tyNWkOL4pmu2itQ7sICmuTJ/NMnjlnDpGy0oXknJorTEa0qTsQF56f3rLCWx2F0JI857WPc7PLzQ7V3FVG6tF7U2eOSazTNYXjE9zDQAnMkropyi1JmTksk0j6BjaSNde1OmE7z3lQ8FpY7U5p3UIRzCdlexciNmEc0faPeUrzh6x7000u6U41zt6oVneefv4LrbU4bj2LxLt/BcdXcEtgKNs/ZHeoXSe44rdEIpsQaHB3mOAJI2GoOWalub6EzJEd9OwFNOgpMxrSzRSz3farHzDpC98oJDnA0DXspSgFMyVrEDqsad7QeChNLtFoZ2OnmLucgieY3tOENwVeDhGRzCiuTrSO0WqJxmIozC1pDaVoM8WeZzC05PnFPomHxk0XB4SKJReuhw3LlOgS0JRC8GdHEpwN6OKKFYjm+hJcxPnqXC0buKAsHwDcmbXZWvYWuaHAjUQCO49KLwpD2pptemDSZ81toDnlmtR5M9K7JZ7KYpZcEhkLs2u86oAbQgHcqrygaORWOSJsZJL2vc8k6zjyNNmunYFDaO4fKoMbwxvOxlzicgA8E+C9RpckTgVwkfQLLUHeiaj6Lh4hOFhO/wTsd6QPzZMxwzzDq8dS6LZH7bfeXnuNOjsUhnCSvJ7ytntjvXkUFj4HSPv2pQ6+P90FuXCpAPP0hwSAxo1Fo6qBBHYlBJ6KSAL20migtEMTn5yYiTmQ0AEDVtLskeL6g2ys7TTxVI0o/xayfV+25XSbb99pWyjSszbt0PR3pZ9kkXvNCIbeEeyVnvt+ahnod6aiBZ2Wtux7T1OHzSw6vTxVDl1lCesOtFCo0jEu8+VCXV6Ck2alLCh4ylVzTq9ZYLDLLE4Ne3CQaV9YA+KnQq9yi/wCGz/RH22oXtCfoyC28pNuljfG+UYXtLXAMAJa4UIr1Ky8nNgtjIDIyRjY5M2hzMeLCS06nAtzCzOTWtq5Pf8Nh63/aK6fyHhB0jPgWc9kuyW00zdETXWGuHCqcbJaNpj90/NPpZXmLkbO/FDItUw14T2FENt79rRxSF1yrJixQ8Lw/Z4rpvEezx/sgwkOU5MeKDTeI9nj/AGTcl5bmDvqhgvSIseKMv5VzW0RGtXGNxPQMfm07nKmRWV5zDXEbw0lXHlO/8yH/AGW//rItMuT/AMKP6AXqccq40zzuSKc2gDkugAu5gJBJfISMjTzsgdxorcYegdywmyfnX/Sd9oqTOpvasZxt2axdI2ENXljo1HrXlGKKy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78" name="Picture 11" descr="bo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7575" y="4343400"/>
            <a:ext cx="18764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AutoShape 16" descr="data:image/jpeg;base64,/9j/4AAQSkZJRgABAQAAAQABAAD/2wBDAAkGBwgHBgkIBwgKCgkLDRYPDQwMDRsUFRAWIB0iIiAdHx8kKDQsJCYxJx8fLT0tMTU3Ojo6Iys/RD84QzQ5Ojf/2wBDAQoKCg0MDRoPDxo3JR8lNzc3Nzc3Nzc3Nzc3Nzc3Nzc3Nzc3Nzc3Nzc3Nzc3Nzc3Nzc3Nzc3Nzc3Nzc3Nzc3Nzf/wAARCAEWALYDASIAAhEBAxEB/8QAHAABAAEFAQEAAAAAAAAAAAAAAAIBAwQGBwUI/8QARhAAAQMCAgUIBgYIBQUAAAAAAQACAwQRBSEGEhMxkQciQVFSYXHBFDKBobHRI0JicqKyFSQzNGSCg+EWVJKj0kRTY3Pw/8QAGwEBAAIDAQEAAAAAAAAAAAAAAAIDAQUGBAf/xAAzEQACAQIDAwoFBQEAAAAAAAAAAQIDEQQFMSFhcRIUIzJBUYGRsfAGEyIzwUJSU6Hh0f/aAAwDAQACEQMRAD8A7iiIgCIrZniDywyM1hvbrC49iAuIre3j6HX8ASqbdvQHH2IC6ismcdk+2yp6R3D/AFIC+ix9u47g3gSoumf0ut/KgMpF5762Nnr1TG+LmhY8mLULPXxCEf1x5FSUZPRGHJLVnsItffj2Et9fEYD/AFr+asP0kwNu+tgPvU1QqvSL8iPzYL9SNlL2je4DxKiZ4hvlZ/qC1c6VYE3dVR+xqgdMcFbuqRwPyUlha7/Q/Jkfn0v3LzRtXpMP/cB8FT0mLoJPg0rUzprg43VA/H/xUDpvhPRUM9rZP+KzzTEfxy8mY5xR/evNG4MnY42zHeRZXA4HcQVpJ03wr/NRD+nJ8lH/ABrhf+cgH9N/yTmeJ/jl5Mc4o/vXmjeUWkt02oNwxKED7jvktqwvFKLFqc1GHztniDiwvAIzFssx3hQnQq01ecWlvTJRq05O0ZJ+JmIiKosCIiALiPK1LPQ6bNqKSaSGV1JG4PieWne4bx4Lty4ty2stpJRSdqjA4Pd8178ts69n2pnlxl1Suhojpxjkr5KerqGVIYwFrpWXcMwN4tdbBLpRiZJDZIm+EY81zjRN1sQkHXEfiFtkh5xW75nQUuojW84q26zPSk0hxV3/AFjh91jR5LGkxnE3+tX1PskI+CwXFQcVdHD0lpFeSKnVm9ZMvyV9Y/16uod4yuPmsWSRzvWc53ibqjirbir4wS0RU5N6lHW6hwVtxCq4q24q5IgwSrbiquKtkqxIg2HFWyVUlQJU0iLZQlQJVSVAlTSIsoSokqpKiVNIiF2Tktj1NFGO7c8jvfbyXGl2/k6ZqaHUH2td3F7lpM/dsMlvXozZZUr1nw/4bKiIuQOgCIiALkHLjHbEcJk7UMjeDm/NdfXKuXNnMwaTqMzfyHyXty92xMfH0PPi/ss5/ow62JeMbh8Ft0h5xWm6POtikfe1w/CVt8hzXT22mk7CLirbiquKtuKsSINhxVtxRxVtxViRBsOKtuKq4q24qxIg2HFWyUJUCVYkRbBKgShKgSppEWwSokoSokqSREFURFIFRvXeNCY9nonhbeuna7jn5rgy+g9HY9lo/hsfZpYh+ELnviF9FBbzbZSvrk9x6KIi5U3gREQBc05cI74ThkvZqXN4sPyXS1z7lrj1tF6V/YrW+9j16sE7YiHEpxH2pHI8ENsTg7yR7itvech4BabhJtiNOfthbc481vgusS2mgehRxVtxVXFW3FXJFbYcVbcUcVBxViRFso4qBKEqBKmkQbBKgShKgSrEiLYJUCVUlRJUkiJQlURFIBERADuPgvo6ij2VHBH2I2t4BfOsDNpPGwfWeG8Svo8ZCy5n4if21x/BucoXXfD8lURFzRuQiIgC0jlhj19DZHdioid77ea3danyqM19BsQ+yYnf7jVfhXavDiiut9uXA4Rh5tW05/8AI34rbieY3wWnUx1aiI9T2n3rbieYPauxhqc7Io4q24o4qDir0ipso4qBK2fR0QswKtqXSUMErKqNonq6fa6rS03AFjnkvRw3DMKxzE56pmHn0KoqjFG4F7bWYLlrWCzc87uNs7AXXmnjI03LlRdl/nvXsLo4dzSs9rNDJUCb5DNbu6hw+mw2J9ZRUjKKTDI5Hz3G2NQSLBudxfPIC29X63GsMo61j6eeltH6QaaSFweY2GMhjbNYA0E2yNyCDcrPPW3aEG9f68xzZLrSsadVYRXU9JFVOp5HQyRbUuaxxEY1i3nm2Ru0qrtH8Wa+BklDJGZ76hkIaMhrG9zzbDPO2S9r/ElN+j4Hz1VbPVtoZaeSAjmSPkc67i6/QD1Z5JVaW0QbsKTD5PRXOl12PcxhLJGahaC0XuN+sSSelZVbFaKHf/nd/o+XQ1cu4wW6LznDJ6h8jGSQT2kftA6FsWz19bWbe9yQBbrtZX9GMLw+pwp9XXRUr3emNgBqqt0DA0tubW3nuWJFpNJSwvpqCiggpHyFzoS5zhI0x7MtfmNa+++Waw8Oxytw6kNNTCnMZl2o2sDJC19rXGsDbIKTp4qcGm7PZbbbjpcwp0IyTW09ap0YgbPPFt5YJn+kyUsD2AgRxOcPpHXyJ1TuB3d69Cg0cw+CqqA6okaKf0ilnkqYxqawhJMjAM7NPXc7jfNatJjeJyUstNJWyuhmc50jSRzi43dnvsTmRuKs1GJV1Tq+kVtRLqMMbdeVxs07xv3LLw+JkrSn3+9PeoVahF3US5jdI2hxaqpGRSRshkLGtkdrOIG43sN+/wBqwVJznPOs9xcesm6ivdBNRSep5JNNtozsDj2uNYfH26qIfjC+hlwLRBm00owpv8Sw8DfyXfRuXLfEL6WC3fk3eUro5PeERFz5tgiIgC1zlFj2mhWLDqg1uDgfJbGvG0yj2uieMM66KU8Gkqyk7VIveiM1eLPnBhs8HqK2wnm+0rUR1rag68d+9dtT1OamHFQJRxUCV6UilsuirnZSSUrZCIJHh72WGbhuPX0q0KiZkTomTSNjcQ4sDyGkjpI3XUCVAlZUF3GHJl6srJqvY+kODthC2GPmgWY3cPesYlCVElWRikrIg23tZQlUKFVYx0hAY0uJIADRe5O4KRgiiyamgrKWKOWppZoY5PUdIwt1vC+9YyKSkrphprUIiLICIiA2Lk/j2mmGGjqe53Bjiu5Li3JjHr6XU57EUjvw2812lcfnzvikty9WdBlatQfH/gREWkNkEREAWBj0e1wPEI+3Syt4tKz1aqWbSmlZ2mEcQsp2dzD2o+Wmg6oPQVssTrwD2fBeVSkHBqqMhpcx7HC5zHQSOHQb+zd6NM69M37rfgu4oS5Te45qqrJEyVAlCVAlexI8zYJUCUJV+hgjqZyyaZsTAwuu5wbe3RckAX6z8gpNqKuzCTbsjGJWfgLKSTED6eGugZBK8h24lsbi3K7b5gZXF9yzho8C76SWaKMuaA90Qc0XeWguINhkNbK4t05gKlNDhtFiFRHO8OaGMI2wadW5GuLFpBcBuFgejIqideE4SjBu+4ujRlGSctDPpq/AI6WHawQucSJJGejtzaJzcZXcH6gGWtqkEq5BpLDRRw7faYiNqzaVBj1BIGPc+zScwWksI8SN2/xKWvooqGCOanbNI0ODw6MHI7TIE7syzMZ5cVdjO2p5KaFsmxfrX1yBvcwjmtFstSw7j7F53hVKTTi2r9/p2+/K759ldNJ2KGGfFHUtMIti6CJzS6QHnXmdnYC/rPDenP3W6fBqmojY6N0es5zmBjnWJcL5Dr9V3DwUX4vUuq21LRGyRkQiadW9mjdv6QLC/TbO9zfGFXUCMRiaQMBJADrZm9/zHiV61Gqlssvbuedyp327TLq8MbBQtqG1AkdvIDHAFpJAIJA6R1LzVOWWSZ5fNI+R5zLnuJJ9pUFbBSS+p3K5tN7FYIiKZE3bklj1tJZn9ikeeLmhdeXKuR+O+K4hJ2adreLv7Lqq4rO3fGNdyXodHlqth14hERak94REQBCiID5rijEdNjDCA3Uc1usfv+r7vdvHTfozelb9wKOJSspMXx2me39pPKxp6iHu/wDupRojemH3fNdthLtt99vRHN4i2xF4lQJQlRJWySPEUJU4Kmamk2lPK6N9iCWneD0K2SoqVk1ZmLtaFySaWUkyyvfcknWcTc77q2iLKSWgvcIiIAiIgCIiAIiIDpPI4zPFZP8A1N/OV0tc+5H47YbiEnana3g3+66CuFzZ3xs/D0R0+AVsPH32hERa49YREQBCiID5u0yZs9LcYb/GSni4nzUKA/QAfZPxWbyhx7PTbFm9cwdxa0+a8+gP0Q/mXbYF3pxe5fg5rFK05cS+SokoSqLaJHiCoiLICIiAIiIAiIgCIiAIiIDrvJIzV0bnd26tx4NaFu61Lkvj1NEoXduaR34reS21cBmDvi6j3s6rCK1CHAIiLxnoCIiAIiIDgXKkzU04rz22xO/22jyXh0B5o8T8Fs3K9HqaZOd26aN3xHktXoD+byXZ5c70YcDncYrVJcTIVERbg14REQBERAEREAREQBERAERVQHcOTxmz0Pw4dbXu4vcVsa8bQ2PZaK4U3+GY7iL+a9lfO8U+VXm979TraKtSityCIioLQii94aLlY0lWBuQGWol7RvIXlzVr+grAnq3n6yA5zyzBp0mpZGm4dRtHB71ptBv/AJgtp5UCX4hQyHO8Lhwd/darQnnHxC6/KnehDx/Jz+OVqkjLVFU7yqLeGtCIiAIiIAiIgCK7HTzStDo4nuaXausBlfqusn9GvjAdUzQQAi41n3JHcAoupFaskoSfYYKLIZRzyB7o4nOjbfnkWGXisdZUk9CLTWoQ7kS1xZZB9C4DHssDw+Ps0sY/CFnq1TM2VNFGPqsDeAV1fNpvlSbOxirJIIiKJki9us2y8mraYyepewrFVAJYyOlAa9LIsKaTer9c10LyHLzJpe9AaZykc59A/ukH5VqlGec72fFbVp8denpHdUjhxA+S1Ok9Z3h5rrMofQR8fVmizBdK/AznesfFUUn+uVFb9GqCIrtPA6eTUaWiwuSVhtJXYSvsIMa57g1jS5x3AC5KyW4dOWGR+zjjAvrvkAB8Ov2LIgjgonh768hzhqn0bMgHvRtbC6pOzYImOGqZZSZHAZm/jmBYeaplUk+qtnv32lqhFdYQ0NMWi7553kAhsTNUd+bt+45jq4ZEbI6YN2jKSBwz+k+leQTusNxtlmrT66lu/aGoqHZ2OtqtfvtcC2Waxv0lMxzvRWx0zXAAiJu+188+nNV8mpPX374E+VCOnv3xPSDHuEhDKicPOuXT2iiJJ3kb+gcO5ec+vfG5zaaGnhANrxsucunWOaxJppJ3l80jpHHpeblQVsKNuttISqX0Lks8sv7WR7878511bRFckloVXuFepGbWrgj7cjW8SArK9DR6MzY7h7GtLv1mMu1Rew1he6rrTUKbk2TpxcppI+hAiDMIvnB14REQBERAebi1CKiIlo5wWj1odDIWuFiF0o5rW9JcI20bpYRzggOV6ZnXoYT1TeRWq0vrH7pW0aWNc2iLHixbK3zWr037T2FdRkzvRXE0mYrpPA9B/rKKk7ePAKK6JaGoYREWQEREARVaC5wa0FzjuAFyvVodHMVrbGOlMbT9aXm+7eqKuKo0evJIsp0alTqq55KHLet3odA9zq6qJ62xi3vWw0GjeF0VjFSsLx9Z2Z4layrndKOynFv+j208tm+u7HMqTDa6sIFNSSvB6dWw4le7RaEYjPY1MkcDeoc4rorI2MFmNAHcFNayrm2JqaO3A9sMBRjqrmq0Wg+HQ2NS6Sd32jlwC2PCsLoqSeFtNTxxjXHqtt0q+r9CL1cXjf3LXVKk57Zu/E9cIRjsirHuoiLxHpCIiAIiIAqPaHtLXC4KqiA5hyo4JscMlq4W80OaTbozXK6f9qPavpLH6SKtwmogmaHMe2xB8VwLHMGlwXFdi4ExOJMT+sdS32TYiKfyn2u6NXmNJtctdxaO5v3QqKt7iMbyRkBvK9TD9HcUryDFTGNh+vLzfdvXS1MVRorpJWNNCjUqP6Vc8pVa0vcGMBc47mtFzwW94doJE2zq+odIeljOaPmtlocIoKBurTU0bO8NWqrZ3BbKUb8T3U8tk9s3Y5vQaMYrW2Ig2LD9aU29y2XD9BKdlnV075T0tbzR81uIFtwVVqq2Y4mrrKy3bD3U8JRp6K/EwKLCKChbampo2d4bms4ADcFWykGHpy8V4T0kUsrmoBnYnv3KmoALm59yXMkEUjmLWAQBZMFLLJw0frbO4H4KyGrMw1n6xfqaVGfVZmOp6iIi8peEREAREQBERAY2JfuUvh5rUcXwikxeERVbLgG4cMiD4rbsR/cpfDzXgt3q6k2tqK5q+xnmYZo9huGj9Xp263S5wuT7V6oaALAAKqqrtdrKylkVbKot0oCiq1p6RlwUg4dVh3b0Lr9HtOaxtBUZDLId3zTWAz+HzUcyczdVDUsZuL9Qz60zO/PxUwxTbGl0YLQaptYrzY1dbEouRJIsNjWZRM1XuPcjY1fhbq3VcpXRKK2l1ERVFgREQBERAEREBj4h+5S/dXgjeF79cL0ko+yvCDc1bTITKopWQBegqKJZTDVIMWLggGqQarrY1cbGsORmxZDFcbGr7YldbGoORJRMdsSutjV8MUw1QciSiWmxqYYrgCrZQciViIapAWVUUTIREQBERAEREAREQFqqF6eQdy8gx5r2pReNw7lguizU4OxGSMPUVQxZWyUmxK7lFfJMdsautiV9sauNYoOZJRLDY1dbGroapAKDkSSLYYphqlZVUbmbEbKtlVFgyEREAREQBERAEREAREQBERAUO4q2WhEWUCmoqhqIs3IkgFWyIsEiqqiLACIiAIiI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AutoShape 18" descr="data:image/jpeg;base64,/9j/4AAQSkZJRgABAQAAAQABAAD/2wBDAAkGBwgHBgkIBwgKCgkLDRYPDQwMDRsUFRAWIB0iIiAdHx8kKDQsJCYxJx8fLT0tMTU3Ojo6Iys/RD84QzQ5Ojf/2wBDAQoKCg0MDRoPDxo3JR8lNzc3Nzc3Nzc3Nzc3Nzc3Nzc3Nzc3Nzc3Nzc3Nzc3Nzc3Nzc3Nzc3Nzc3Nzc3Nzc3Nzf/wAARCAEWALYDASIAAhEBAxEB/8QAHAABAAEFAQEAAAAAAAAAAAAAAAIBAwQGBwUI/8QARhAAAQMCAgUIBgYIBQUAAAAAAQACAwQRBSEGEhMxkQciQVFSYXHBFDKBobHRI0JicqKyFSQzNGSCg+EWVJKj0kRTY3Pw/8QAGwEBAAIDAQEAAAAAAAAAAAAAAAIDAQUGBAf/xAAzEQACAQIDAwoFBQEAAAAAAAAAAQIDEQQFMSFhcRIUIzJBUYGRsfAGEyIzwUJSU6Hh0f/aAAwDAQACEQMRAD8A7iiIgCIrZniDywyM1hvbrC49iAuIre3j6HX8ASqbdvQHH2IC6ismcdk+2yp6R3D/AFIC+ix9u47g3gSoumf0ut/KgMpF5762Nnr1TG+LmhY8mLULPXxCEf1x5FSUZPRGHJLVnsItffj2Et9fEYD/AFr+asP0kwNu+tgPvU1QqvSL8iPzYL9SNlL2je4DxKiZ4hvlZ/qC1c6VYE3dVR+xqgdMcFbuqRwPyUlha7/Q/Jkfn0v3LzRtXpMP/cB8FT0mLoJPg0rUzprg43VA/H/xUDpvhPRUM9rZP+KzzTEfxy8mY5xR/evNG4MnY42zHeRZXA4HcQVpJ03wr/NRD+nJ8lH/ABrhf+cgH9N/yTmeJ/jl5Mc4o/vXmjeUWkt02oNwxKED7jvktqwvFKLFqc1GHztniDiwvAIzFssx3hQnQq01ecWlvTJRq05O0ZJ+JmIiKosCIiALiPK1LPQ6bNqKSaSGV1JG4PieWne4bx4Lty4ty2stpJRSdqjA4Pd8178ts69n2pnlxl1Suhojpxjkr5KerqGVIYwFrpWXcMwN4tdbBLpRiZJDZIm+EY81zjRN1sQkHXEfiFtkh5xW75nQUuojW84q26zPSk0hxV3/AFjh91jR5LGkxnE3+tX1PskI+CwXFQcVdHD0lpFeSKnVm9ZMvyV9Y/16uod4yuPmsWSRzvWc53ibqjirbir4wS0RU5N6lHW6hwVtxCq4q24q5IgwSrbiquKtkqxIg2HFWyVUlQJU0iLZQlQJVSVAlTSIsoSokqpKiVNIiF2Tktj1NFGO7c8jvfbyXGl2/k6ZqaHUH2td3F7lpM/dsMlvXozZZUr1nw/4bKiIuQOgCIiALkHLjHbEcJk7UMjeDm/NdfXKuXNnMwaTqMzfyHyXty92xMfH0PPi/ss5/ow62JeMbh8Ft0h5xWm6POtikfe1w/CVt8hzXT22mk7CLirbiquKtuKsSINhxVtxRxVtxViRBsOKtuKq4q24qxIg2HFWyUJUCVYkRbBKgShKgSppEWwSokoSokqSREFURFIFRvXeNCY9nonhbeuna7jn5rgy+g9HY9lo/hsfZpYh+ELnviF9FBbzbZSvrk9x6KIi5U3gREQBc05cI74ThkvZqXN4sPyXS1z7lrj1tF6V/YrW+9j16sE7YiHEpxH2pHI8ENsTg7yR7itvech4BabhJtiNOfthbc481vgusS2mgehRxVtxVXFW3FXJFbYcVbcUcVBxViRFso4qBKEqBKmkQbBKgShKgSrEiLYJUCVUlRJUkiJQlURFIBERADuPgvo6ij2VHBH2I2t4BfOsDNpPGwfWeG8Svo8ZCy5n4if21x/BucoXXfD8lURFzRuQiIgC0jlhj19DZHdioid77ea3danyqM19BsQ+yYnf7jVfhXavDiiut9uXA4Rh5tW05/8AI34rbieY3wWnUx1aiI9T2n3rbieYPauxhqc7Io4q24o4qDir0ipso4qBK2fR0QswKtqXSUMErKqNonq6fa6rS03AFjnkvRw3DMKxzE56pmHn0KoqjFG4F7bWYLlrWCzc87uNs7AXXmnjI03LlRdl/nvXsLo4dzSs9rNDJUCb5DNbu6hw+mw2J9ZRUjKKTDI5Hz3G2NQSLBudxfPIC29X63GsMo61j6eeltH6QaaSFweY2GMhjbNYA0E2yNyCDcrPPW3aEG9f68xzZLrSsadVYRXU9JFVOp5HQyRbUuaxxEY1i3nm2Ru0qrtH8Wa+BklDJGZ76hkIaMhrG9zzbDPO2S9r/ElN+j4Hz1VbPVtoZaeSAjmSPkc67i6/QD1Z5JVaW0QbsKTD5PRXOl12PcxhLJGahaC0XuN+sSSelZVbFaKHf/nd/o+XQ1cu4wW6LznDJ6h8jGSQT2kftA6FsWz19bWbe9yQBbrtZX9GMLw+pwp9XXRUr3emNgBqqt0DA0tubW3nuWJFpNJSwvpqCiggpHyFzoS5zhI0x7MtfmNa+++Waw8Oxytw6kNNTCnMZl2o2sDJC19rXGsDbIKTp4qcGm7PZbbbjpcwp0IyTW09ap0YgbPPFt5YJn+kyUsD2AgRxOcPpHXyJ1TuB3d69Cg0cw+CqqA6okaKf0ilnkqYxqawhJMjAM7NPXc7jfNatJjeJyUstNJWyuhmc50jSRzi43dnvsTmRuKs1GJV1Tq+kVtRLqMMbdeVxs07xv3LLw+JkrSn3+9PeoVahF3US5jdI2hxaqpGRSRshkLGtkdrOIG43sN+/wBqwVJznPOs9xcesm6ivdBNRSep5JNNtozsDj2uNYfH26qIfjC+hlwLRBm00owpv8Sw8DfyXfRuXLfEL6WC3fk3eUro5PeERFz5tgiIgC1zlFj2mhWLDqg1uDgfJbGvG0yj2uieMM66KU8Gkqyk7VIveiM1eLPnBhs8HqK2wnm+0rUR1rag68d+9dtT1OamHFQJRxUCV6UilsuirnZSSUrZCIJHh72WGbhuPX0q0KiZkTomTSNjcQ4sDyGkjpI3XUCVAlZUF3GHJl6srJqvY+kODthC2GPmgWY3cPesYlCVElWRikrIg23tZQlUKFVYx0hAY0uJIADRe5O4KRgiiyamgrKWKOWppZoY5PUdIwt1vC+9YyKSkrphprUIiLICIiA2Lk/j2mmGGjqe53Bjiu5Li3JjHr6XU57EUjvw2812lcfnzvikty9WdBlatQfH/gREWkNkEREAWBj0e1wPEI+3Syt4tKz1aqWbSmlZ2mEcQsp2dzD2o+Wmg6oPQVssTrwD2fBeVSkHBqqMhpcx7HC5zHQSOHQb+zd6NM69M37rfgu4oS5Te45qqrJEyVAlCVAlexI8zYJUCUJV+hgjqZyyaZsTAwuu5wbe3RckAX6z8gpNqKuzCTbsjGJWfgLKSTED6eGugZBK8h24lsbi3K7b5gZXF9yzho8C76SWaKMuaA90Qc0XeWguINhkNbK4t05gKlNDhtFiFRHO8OaGMI2wadW5GuLFpBcBuFgejIqideE4SjBu+4ujRlGSctDPpq/AI6WHawQucSJJGejtzaJzcZXcH6gGWtqkEq5BpLDRRw7faYiNqzaVBj1BIGPc+zScwWksI8SN2/xKWvooqGCOanbNI0ODw6MHI7TIE7syzMZ5cVdjO2p5KaFsmxfrX1yBvcwjmtFstSw7j7F53hVKTTi2r9/p2+/K759ldNJ2KGGfFHUtMIti6CJzS6QHnXmdnYC/rPDenP3W6fBqmojY6N0es5zmBjnWJcL5Dr9V3DwUX4vUuq21LRGyRkQiadW9mjdv6QLC/TbO9zfGFXUCMRiaQMBJADrZm9/zHiV61Gqlssvbuedyp327TLq8MbBQtqG1AkdvIDHAFpJAIJA6R1LzVOWWSZ5fNI+R5zLnuJJ9pUFbBSS+p3K5tN7FYIiKZE3bklj1tJZn9ikeeLmhdeXKuR+O+K4hJ2adreLv7Lqq4rO3fGNdyXodHlqth14hERak94REQBCiID5rijEdNjDCA3Uc1usfv+r7vdvHTfozelb9wKOJSspMXx2me39pPKxp6iHu/wDupRojemH3fNdthLtt99vRHN4i2xF4lQJQlRJWySPEUJU4Kmamk2lPK6N9iCWneD0K2SoqVk1ZmLtaFySaWUkyyvfcknWcTc77q2iLKSWgvcIiIAiIgCIiAIiIDpPI4zPFZP8A1N/OV0tc+5H47YbiEnana3g3+66CuFzZ3xs/D0R0+AVsPH32hERa49YREQBCiID5u0yZs9LcYb/GSni4nzUKA/QAfZPxWbyhx7PTbFm9cwdxa0+a8+gP0Q/mXbYF3pxe5fg5rFK05cS+SokoSqLaJHiCoiLICIiAIiIAiIgCIiAIiIDrvJIzV0bnd26tx4NaFu61Lkvj1NEoXduaR34reS21cBmDvi6j3s6rCK1CHAIiLxnoCIiAIiIDgXKkzU04rz22xO/22jyXh0B5o8T8Fs3K9HqaZOd26aN3xHktXoD+byXZ5c70YcDncYrVJcTIVERbg14REQBERAEREAREQBERAERVQHcOTxmz0Pw4dbXu4vcVsa8bQ2PZaK4U3+GY7iL+a9lfO8U+VXm979TraKtSityCIioLQii94aLlY0lWBuQGWol7RvIXlzVr+grAnq3n6yA5zyzBp0mpZGm4dRtHB71ptBv/AJgtp5UCX4hQyHO8Lhwd/darQnnHxC6/KnehDx/Jz+OVqkjLVFU7yqLeGtCIiAIiIAiIgCK7HTzStDo4nuaXausBlfqusn9GvjAdUzQQAi41n3JHcAoupFaskoSfYYKLIZRzyB7o4nOjbfnkWGXisdZUk9CLTWoQ7kS1xZZB9C4DHssDw+Ps0sY/CFnq1TM2VNFGPqsDeAV1fNpvlSbOxirJIIiKJki9us2y8mraYyepewrFVAJYyOlAa9LIsKaTer9c10LyHLzJpe9AaZykc59A/ukH5VqlGec72fFbVp8denpHdUjhxA+S1Ok9Z3h5rrMofQR8fVmizBdK/AznesfFUUn+uVFb9GqCIrtPA6eTUaWiwuSVhtJXYSvsIMa57g1jS5x3AC5KyW4dOWGR+zjjAvrvkAB8Ov2LIgjgonh768hzhqn0bMgHvRtbC6pOzYImOGqZZSZHAZm/jmBYeaplUk+qtnv32lqhFdYQ0NMWi7553kAhsTNUd+bt+45jq4ZEbI6YN2jKSBwz+k+leQTusNxtlmrT66lu/aGoqHZ2OtqtfvtcC2Waxv0lMxzvRWx0zXAAiJu+188+nNV8mpPX374E+VCOnv3xPSDHuEhDKicPOuXT2iiJJ3kb+gcO5ec+vfG5zaaGnhANrxsucunWOaxJppJ3l80jpHHpeblQVsKNuttISqX0Lks8sv7WR7878511bRFckloVXuFepGbWrgj7cjW8SArK9DR6MzY7h7GtLv1mMu1Rew1he6rrTUKbk2TpxcppI+hAiDMIvnB14REQBERAebi1CKiIlo5wWj1odDIWuFiF0o5rW9JcI20bpYRzggOV6ZnXoYT1TeRWq0vrH7pW0aWNc2iLHixbK3zWr037T2FdRkzvRXE0mYrpPA9B/rKKk7ePAKK6JaGoYREWQEREARVaC5wa0FzjuAFyvVodHMVrbGOlMbT9aXm+7eqKuKo0evJIsp0alTqq55KHLet3odA9zq6qJ62xi3vWw0GjeF0VjFSsLx9Z2Z4layrndKOynFv+j208tm+u7HMqTDa6sIFNSSvB6dWw4le7RaEYjPY1MkcDeoc4rorI2MFmNAHcFNayrm2JqaO3A9sMBRjqrmq0Wg+HQ2NS6Sd32jlwC2PCsLoqSeFtNTxxjXHqtt0q+r9CL1cXjf3LXVKk57Zu/E9cIRjsirHuoiLxHpCIiAIiIAqPaHtLXC4KqiA5hyo4JscMlq4W80OaTbozXK6f9qPavpLH6SKtwmogmaHMe2xB8VwLHMGlwXFdi4ExOJMT+sdS32TYiKfyn2u6NXmNJtctdxaO5v3QqKt7iMbyRkBvK9TD9HcUryDFTGNh+vLzfdvXS1MVRorpJWNNCjUqP6Vc8pVa0vcGMBc47mtFzwW94doJE2zq+odIeljOaPmtlocIoKBurTU0bO8NWqrZ3BbKUb8T3U8tk9s3Y5vQaMYrW2Ig2LD9aU29y2XD9BKdlnV075T0tbzR81uIFtwVVqq2Y4mrrKy3bD3U8JRp6K/EwKLCKChbampo2d4bms4ADcFWykGHpy8V4T0kUsrmoBnYnv3KmoALm59yXMkEUjmLWAQBZMFLLJw0frbO4H4KyGrMw1n6xfqaVGfVZmOp6iIi8peEREAREQBERAY2JfuUvh5rUcXwikxeERVbLgG4cMiD4rbsR/cpfDzXgt3q6k2tqK5q+xnmYZo9huGj9Xp263S5wuT7V6oaALAAKqqrtdrKylkVbKot0oCiq1p6RlwUg4dVh3b0Lr9HtOaxtBUZDLId3zTWAz+HzUcyczdVDUsZuL9Qz60zO/PxUwxTbGl0YLQaptYrzY1dbEouRJIsNjWZRM1XuPcjY1fhbq3VcpXRKK2l1ERVFgREQBERAEREBj4h+5S/dXgjeF79cL0ko+yvCDc1bTITKopWQBegqKJZTDVIMWLggGqQarrY1cbGsORmxZDFcbGr7YldbGoORJRMdsSutjV8MUw1QciSiWmxqYYrgCrZQciViIapAWVUUTIREQBERAEREAREQFqqF6eQdy8gx5r2pReNw7lguizU4OxGSMPUVQxZWyUmxK7lFfJMdsautiV9sauNYoOZJRLDY1dbGroapAKDkSSLYYphqlZVUbmbEbKtlVFgyEREAREQBERAEREAREQBERAUO4q2WhEWUCmoqhqIs3IkgFWyIsEiqqiLACIiAIiI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81" name="Picture 14" descr="book-09.png"/>
          <p:cNvPicPr>
            <a:picLocks noChangeAspect="1"/>
          </p:cNvPicPr>
          <p:nvPr/>
        </p:nvPicPr>
        <p:blipFill>
          <a:blip r:embed="rId5" cstate="print"/>
          <a:srcRect l="20833" r="23334" b="12222"/>
          <a:stretch>
            <a:fillRect/>
          </a:stretch>
        </p:blipFill>
        <p:spPr bwMode="auto">
          <a:xfrm rot="-889163">
            <a:off x="-1588" y="2398713"/>
            <a:ext cx="13319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20" descr="http://www.eclipsusa.com/images/019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676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AutoShape 24" descr="data:image/jpeg;base64,/9j/4AAQSkZJRgABAQAAAQABAAD/2wCEAAkGBggGDgkIBxMQExUWDxQYFxcUGRkWFxsdIBwhGxocHRYdJyYeGxsjGh4aHy8jLykpLCwsHR8xNToqNSYtLCkBCQoKDgwOGQ8PGSolHyQ1Kiw1NDI1NS01NS4pMjUpKTUvNTUqLywxLC4sLCw1Lyw0KiosLCwsLCwsLCwsLCwsKf/AABEIAP8AxgMBIgACEQEDEQH/xAAbAAEAAgMBAQAAAAAAAAAAAAAABQYBAgQHA//EAEYQAAAEAgYGBwQHCAMAAwEAAAABAgMEBQYRFlST0RIVIVJTkgcTFDFRkdIXodPiM0FVcYGUoiIjMjQ1dLLDCGGzJULwJP/EABgBAQEBAQEAAAAAAAAAAAAAAAAEAwIB/8QAOhEAAAIIAQoEBgICAwEAAAAAAAECAxESUlOR0aETFCEjUWGisbLhMTLS4iIkM0FCYnGBwfFykvAE/9oADAMBAAIRAxEAPwCw0IoRJqZwDM+pChx999x5S1qddT3OKSRElKiIkkREREJ72Q0PuysZ/wBYdEP9Dlf3v/8AssXKsAFBnPRTROEhY6IYh1EpLDikn1z51GSTMjqNdXeNZD0V0UjYOXxMRDqNS4dtSj658qzNJGZ1EurvFvpF/IzP+1e/wMaUX/p8q/tWf8CGf5/0KWFkG/dv+BA+yGh92VjP+sPZDQ+7Kxn/AFi5ANBMKb7IaH3ZWM/6w9kND7srGf8AWLkAAKb7IaH3ZWM/6w9kND7srGf9YuQAApvshofdlYz/AKw9kND7srGf9YuQAApvshofdlYz/rD2Q0PuysZ/1i5AACm+yGh92VjP+sPZDQ+7Kxn/AFi5AACm+yGh92VjP+sPZDQ+7Kxn/WLkAAKb7IaH3ZWM/wCsPZDQ+7Kxn/WLkAAKb7IaH3ZWM/6w9kND7srGf9YuQAApvshofdlYz/rD2Q0PuysZ/wBYuQAA8Zp/DI6LXpdEURNxjr23kuJNa3EHom2aT0VmqpRaRlX4fiA+v/IH+KQ/dE/6gHg9Fl6KJtL4WSyxqIeZQojfrJS0kZfvln3GdfcKpSOjE0mVI4eewkdCkwTrKiX16SU2lJFptkivbpVK2FsPS2/WLT0UyaWxcllr0SwytRm9WpSEqM/3yy7zKvuFts7J7tDYaMhuWSZpaJ0ss02O4jin06lrsHMUNvsGZwzpEROIMzPQOoiKsa0bnUtZgZY24+wRlDNEZG4kjI9AqyMq9hjM+kMqag5i43Dw5GUM6ZGTaCMjJB1GR1d40o3IpW9Ayxx2HYUZwzRmZtoMzM0lWZnVtMZ6rKffwFWuzb8fNv2CT19KrxD4iMw19KrxD4iMxrZ2T3aGw0ZBZ2T3aGw0ZDXU78BHr/1xG2vpVeIfERmGvpVeIfERmNbOye7Q2GjILOye7Q2GjINTvwDX/riNtfSq8Q+IjMNfSq8Q+IjMa2dk92hsNGQWdk92hsNGQanfgGv/AFxG2vpVeIfERmGvpVeIfERmNbOye7Q2GjILOye7Q2GjINTvwDX/AK4jbX0qvEPiIzDX0qvEPiIzGtnZPdobDRkFnZPdobDRkGp34Br/ANcRtr6VXiHxEZhr6VXiHxEZjWzsnu0NhoyCzsnu0NhoyDU78A1/64jbX0qvEPiIzDX0qvEPiIzGtnZPdobDRkFnZPdobDRkGp34Br/1xG2vpVeIfERmGvpVeIfERmNbOye7Q2GjILOye7Q2GjINTvwDX/riNtfSq8Q+IjMNfSq8Q+IjMa2dk92hsNGQWdk92hsNGQanfgGv/XEba+lV4h8RGYa+lV4h8RGY1s7J7tDYaMgs7J7tDYaMg1O/ANf+uI8o6eI+FjTkfZHG3Kiia9BRKqr6qquru+sBjp2l0HAKkfY2226yia9BJJrq6qqurv7zGBgkxvw+AoQeZ8XiLD0YSybREnlzkJGG0kzeqR1SF1fvV1/tHtOs6z/EWrUs++0FYDQqvRhP3IKTy5hMLFuVG9+02gjSdbqz2HX+H4C1WqduUfhlmK0cq6TCKiIiTyDxtNJv8pXHFO5ROm4SPW7HGpJQ7pmnqWyrLROsqy2lWWysa0flM6dg5ctmNNCTh2jJPUtnololUVZ7TqLZWNp3SV1+Ej2jg41NcO6WkpBERVpMqzOvuIa0fpI7DwcuaKEjVaMO0WklBGk6kkVZHX3GONblfAvDYiKdRmvmS821LZ/I79Sz77QVgNBqWffaCsBoLVO3KPwyzC1Ttyj8MsxrrtiNEbCP5eJKqdw1LPvtBWA0GpZ99oKwGgtU7co/DLMLVO3KPwyzDXbEaI2D5eJKqdw1LPvtBWA0GpZ99oKwGgtU7co/DLMLVO3KPwyzDXbEaI2D5eJKqdw1LPvtBWA0GpZ99oKwGgtU7co/DLMLVO3KPwyzDXbEaI2D5eJKqdw1LPvtBWA0GpZ99oKwGgtU7co/DLMLVO3KPwyzDXbEaI2D5eJKqdw1LPvtBWA0GpZ99oKwGgtU7co/DLMLVO3KPwyzDXbEaI2D5eJKqdw1LPvtBWA0GpZ99oKwGgtU7co/DLMLVO3KPwyzDXbEaI2D5eJKqdw1LPvtBWA0GpZ99oKwGgtU7co/DLMLVO3KPwyzDXbEaI2D5eJKqdw1LPvtBWA0GpZ99oKwGgtU7co/DLMLVO3KPwyzDXbEaI2D5eJKqdw1LPvtBWA0GpZ99oKwGgtU7co/DLMLVO3KPwyzDXbEaI2D5eJKqdx5b02wUfCHJe3xBv1lEaNbaW9H6Ov+Hvr2eQB02zVczOS6bEQzolEfSpJNdfV91RnXVVt+8gEixrxveP8A7ZoFyp1wnfDe3/OkXzojeaRI5WSlJLa/3mXGWLj2hneT5kPPei6jEomMnl0TFsoUszerM66zqdWRfX4EQtdipBd2/fmOyJUzSZ07jNI1zdBFU7D70hfaOCmREpP8s99ZbhjSjD7SYCVEak/yrP1luEI6eURkkPCR7zTCCUmHdMj27DJJmR9/iNKPURkkVBS595hBqVDtKUe3aZpIzPv8RwxVlPE/DZ3FTV2beUvNtPZ/As/aGd5PmQdoZ3k+ZCIsVILu378wsVILu378xqxVtOhXEjV8KNT9Il+0M7yfMg7QzvJ8yERYqQXdv35hYqQXdv35gxVtOhXBq+FGp+kS/aGd5PmQdoZ3k+ZCIsVILu378wsVILu378wYq2nQrg1fCjU/SJftDO8nzIO0M7yfMhEWKkF3b9+YWKkF3b9+YMVbToVwavhRqfpEv2hneT5kHaGd5PmQiLFSC7t+/MLFSC7t+/MGKtp0K4NXwo1P0iX7QzvJ8yDtDO8nzIRFipBd2/fmFipBd2/fmDFW06FcGr4Uan6RL9oZ3k+ZB2hneT5kIixUgu7fvzCxUgu7fvzBiradCuDV8KNT9Il+0M7yfMg7QzvJ8yERYqQXdv35hYqQXdv35gxVtOhXBq+FGp+kS/aGd5PmQdoZ3k+ZCIsVILu378wsVILu378wYq2nQrg1fCjU/SJftDO8nzIO0M7yfMhEWKkF3b9+YWKkF3b9+YMVbToVwavhRqfpHm/T84hZyHQMj2RPcdfCGBydN8lgJQcl1e2lvSKI0qq9tXV1d/3mMjBJjfh8Bug8z4vEWXowhp85J5cqAeh0oreqJaDUov3q66zr8axaeyUovELhqzFW6MKTQsvk8uhnG4hRkb1ZoaUpO11Z7FF394tVs4LhReCsVoktdJiBUIRJpKXjamdTHDO4WkiYSPN9+GNPZ3dIibURmWidZEdew6hrIIWkaoOXHDvwxI7O1okbajMi0SqIzr2nUN53S2EiISPZS3FEaod0iM2lEW1JltP6iGlH6WQkNBy5lTcUZph2iM0tKMtiSLYf1l/2OGLcp5C8NhCpqnNfOfm2nsHf2SlF4hcNWYdkpReIXDVmM2zguFF4KwtnBcKLwVjVi6AqEI3lEw6mMdkpReIXDVmHZKUXiFw1ZjNs4LhReCsLZwXCi8FYMXQFQgeUTDqYx2SlF4hcNWYdkpReIXDVmM2zguFF4KwtnBcKLwVgxdAVCB5RMOpjHZKUXiFw1Zh2SlF4hcNWYzbOC4UXgrC2cFwovBWDF0BUIHlEw6mMdkpReIXDVmHZKUXiFw1ZjNs4LhReCsLZwXCi8FYMXQFQgeUTDqYx2SlF4hcNWYdkpReIXDVmM2zguFF4KwtnBcKLwVgxdAVCB5RMOpjHZKUXiFw1Zh2SlF4hcNWYzbOC4UXgrC2cFwovBWDF0BUIHlEw6mMdkpReIXDVmHZKUXiFw1ZjNs4LhReCsLZwXCi8FYMXQFQgeUTDqYx2SlF4hcNWYdkpReIXDVmM2zguFF4KwtnBcKLwVgxdAVCB5RMOpjHZKUXiFw1Zh2SlF4hcNWYzbOC4UXgrC2cFwovBWDF0BUIHlEw6mPLemxmaNHJdauNL2RGj1aTTV9HXXX3/AFAHTZOmZucl6hLydEoivrEGjv6vur7+4BIsa8bxMMWqnXCdNpVF/wCiH+hyv73/AP2WLkPNui+istmUnl0TEk4alG9XU4tJbHVkWwjq7iFqsPJ913FczHZIq2aUjp3GaSS5uhEq+0d1Iv5GZ/2r3+BjSi/9PlX9qz/gQh53Q6VQ0JHvNpcrTDumVbjh7SSZlsM9o1o/Q+VRUHLn3UuaSodpR1OOEVZpIz2EdRDh1VlPMfhs7ip5dm3lLzbd3/EW4BAWHk+67iuZhYeT7ruK5mNXVUR09wkeXQlX2ifAQFh5Puu4rmYWHk+67iuZg6qiOnuB5dCVfaJ8BAWHk+67iuZhYeT7ruK5mDqqI6e4Hl0JV9onwEBYeT7ruK5mFh5Puu4rmYOqojp7geXQlX2ifAQFh5Puu4rmYWHk+67iuZg6qiOnuB5dCVfaJ8BAWHk+67iuZhYeT7ruK5mDqqI6e4Hl0JV9onwEBYeT7ruK5mFh5Puu4rmYOqojp7geXQlX2ifAQFh5Puu4rmYWHk+67iuZg6qiOnuB5dCVfaJ8BAWHk+67iuZhYeT7ruK5mDqqI6e4Hl0JV9onwEBYeT7ruK5mFh5Puu4rmYOqojp7geXQlX2jz3/kD3yD7on/AFAI/ptkcHJjkvYyWWkURXpKUvu6ur+Izq7zGRgkxvw+A3QNIy+ItNbCz9GCqQlJ5cUvTBm3W9o9Ybml9KuuurZ31i06dLN2X+boq/RfSyTyyTy6Fi3dFaTerLRWfe6sy2kRl3GQtVupBx/0OekVoorHSYrb/RiFNNS8bVrP7IcE7VSfskf2hMDo9nd0tE3dKrROuqvZXUNaPqpP2OXdmTA6HZ2tHSNzSq0Sqrq2V1Ded0zkcTCR7LL1alQ7qSLQcKszSZF3p8RrR+mUkhIOXMPvVKTDtJUWgs6jJJEe0k1d44dWZT6f22GKn1Oa/V/LaWwd2nSzdl/m6GnSzdl/m6NrdSDj/oc9IW6kHH/Q56Rq6tlYGI31E7iIa6dLN2X+boadLN2X+bo2t1IOP+hz0hbqQcf9DnpB1bKwMH1E7iIa6dLN2X+boadLN2X+bo2t1IOP+hz0hbqQcf8AQ56QdWysDB9RO4iGunSzdl/m6GnSzdl/m6NrdSDj/oc9IW6kHH/Q56QdWysDB9RO4iGunSzdl/m6GnSzdl/m6NrdSDj/AKHPSFupBx/0OekHVsrAwfUTuIhrp0s3Zf5uhp0s3Zf5uja3Ug4/6HPSFupBx/0OekHVsrAwfUTuIhrp0s3Zf5uhp0s3Zf5uja3Ug4/6HPSFupBx/wBDnpB1bKwMH1E7iIa6dLN2X+boadLN2X+bo2t1IOP+hz0hbqQcf9DnpB1bKwMH1E7iIa6dLN2X+boadLN2X+bo2t1IOP8Aoc9IW6kHH/Q56QdWysDB9RO4iGunSzdl/m6GnSzdl/m6NrdSDj/oc9IW6kHH/Q56QdWysDB9RO4iHlnTYc2M5LrcoctkRo9Saz4ddel+FX4gM9Ns9l86VJdXr09EojS2KTVX1dX8RF4GAkWEZJG0mbhcqNE0CdSaW3xF+6If6HK/vf8A/ZYuVQ826MKOJj5PLog4iMRWb37LbppSVTqy2Jq2d1Y5JpSuQSiaIo5ERM2NemhCnCd/dpUurRI//sfeVZkWyv76tCRQZpSwGaSaxpsQxHodIi//AIZn/avf4GNKLl/8fKv7Vn/AhDzuiyGISPd7THK0Yd06lPGaTqSZ1GVW0hrR+i6IiDlz3aY5OlDtHUl4ySVaSOoiq2F/0M3VeU8322Cl9Zm3k/LbuFuqCoQFkUXqYYx5BZFF6mGMeQ1cVxYCTKLYMRP1BUICyKL1MMY8gsii9TDGPIHFcWAZRbBiJ+oKhAWRRephjHkFkUXqYYx5A4riwDKLYMRP1BUICyKL1MMY8gsii9TDGPIHFcWAZRbBiJ+oKhAWRRephjHkFkUXqYYx5A4riwDKLYMRP1BUICyKL1MMY8gsii9TDGPIHFcWAZRbBiJ+oKhAWRRephjHkFkUXqYYx5A4riwDKLYMRP1BUICyKL1MMY8gsii9TDGPIHFcWAZRbBiJ+oKhAWRRephjHkFkUXqYYx5A4riwDKLYMRP1BUICyKL1MMY8gsii9TDGPIHFcWAZRbBiPPf+QP8AFIfuif8AUAj+m2UJlRyXRdiHdIoj6ZenVV1fd4V17fuIBgkREeg2ihAzNFpkwWjowj50zJ5ciChkOII3qlG6SDP96uv9mrZtrIfeOoicxjm5/FSxpT6VJPS7TUkzTVoqUirRMyqLbV9ReAdFdIZVAyaWsRT7SFEb1aVKIjKt5Zls+4Wy1kjvLHMQqRJJhattbiRI0Xj1rP8ArYRM7mM/XCR6XoRtKTh3SUfXJOotE6zqq21F9Q1o/MZ83By5LEI2pJQ7RJUbySrLRKo6qtlZfUOqe0nkz8HMGmohk1Kh3SIiUVZmaTIiGlHaTSeHgpa09EMkpMM0RkairIySRGR/iM2JZT6f233FTUc1+r+X67P4HRrSkdybx05BrSkdybx05DptZI7yxzEFrJHeWOYhqxKV1XEbUZ3TYc2tKR3JvHTkGtKR3JvHTkOm1kjvLHMQWskd5Y5iBiUrquDUZ3TYc2tKR3JvHTkGtKR3JvHTkOm1kjvLHMQWskd5Y5iBiUrquDUZ3TYc2tKR3JvHTkGtKR3JvHTkOm1kjvLHMQWskd5Y5iBiUrquDUZ3TYc2tKR3JvHTkGtKR3JvHTkOm1kjvLHMQWskd5Y5iBiUrquDUZ3TYc2tKR3JvHTkGtKR3JvHTkOm1kjvLHMQWskd5Y5iBiUrquDUZ3TYc2tKR3JvHTkGtKR3JvHTkOm1kjvLHMQWskd5Y5iBiUrquDUZ3TYc2tKR3JvHTkGtKR3JvHTkOm1kjvLHMQWskd5Y5iBiUrquDUZ3TYc2tKR3JvHTkGtKR3JvHTkOm1kjvLHMQWskd5Y5iBiUrquDUZ3TYc2tKR3JvHTkGtKR3JvHTkOm1kjvLHMQWskd5Y5iBiUrquDUZ3TYeSdNsVMYk5LrJlLNRRGjouE5X9HX3EVVWzzAfXpzm0DNDknYXEOaJRFeiddVfV1V+RgJVnmNpM3CxWx0mG3f/rQLn0SwMK9JJYt1ttR1v7TSRn9Mv6xb9VwPCa5E5CgdGEljIuTy55mLfaIzeqQkkaJfvVlsrKvb3/iLVZyYX6K8kZDZEiYXx87DBIzaerbS4+1IJdBogpkpDbRGUM7UZJTX/Af/AENKNS6DcgJWpbbRmcKyZmaU1/wF/wBCPncgjmYSPcXGxKiKHdM0mSKjqSew9ncY1o/IY56DlziI2IQRw7RkkiRURGkthbO4u4cMLKef7b7Cpp5t9P8ALds/kWTVcDwmuROQargeE1yJyEVZyYX6K8kZBZyYX6K8kZDVhTOdhG05XK4ldVwPCa5E5BquB4TXInIRVnJhforyRkFnJhforyRkDCmc7A05XK4ldVwPCa5E5BquB4TXInIRVnJhforyRkFnJhforyRkDCmc7A05XK4ldVwPCa5E5BquB4TXInIRVnJhforyRkFnJhforyRkDCmc7A05XK4ldVwPCa5E5BquB4TXInIRVnJhforyRkFnJhforyRkDCmc7A05XK4ldVwPCa5E5BquB4TXInIRVnJhforyRkFnJhforyRkDCmc7A05XK4ldVwPCa5E5BquB4TXInIRVnJhforyRkFnJhforyRkDCmc7A05XK4ldVwPCa5E5BquB4TXInIRVnJhforyRkFnJhforyRkDCmc7A05XK4ldVwPCa5E5BquB4TXInIRVnJhforyRkFnJhforyRkDCmc7A05XK4ldVwPCa5E5BquB4TXInIRVnJhforyRkFnJhforyRkDCmc7A05XK4846e4ViGORdQhCayia9EiKv6LwAcnTbLoiXnJe0PuvVlEVaZJLRq6vuq8a/cMidPx8WipX5fBgs/RhOJhCyeXNQ8I66kjeqWlSCI/3qz7j27D2fgLVaCa3B/nbzEJ0TTKDh5JLG3nWkmRv1kpSSP6Zf1GYt2uJdxmedOY3RMmFq+dxMkRtPWMpYV+dzyZuwkehyCeSRw7pGo1tmRFonWdRH9Q1o/O5kzBy5tuCeWRQ7REoloIlESSqMiM66j7xJz+awDkHMUIdZMzhnSIiWkzP9g/+xpRqawLUDK0OOtEZQrRGRrSRkegX1VjNpZT6f233FTDzb6n5btn8DFoJrcH+dvMLQTW4P8AO3mJPXEu4zPOnMNcS7jM86cxq0pfO4kYc0+GwjLQTW4P87eYWgmtwf528xJ64l3GZ505hriXcZnnTmDSl87gw5p8NhGWgmtwf528wtBNbg/zt5iT1xLuMzzpzDXEu4zPOnMGlL53BhzT4bCMtBNbg/zt5haCa3B/nbzEnriXcZnnTmGuJdxmedOYNKXzuDDmnw2EZaCa3B/nbzC0E1uD/O3mJPXEu4zPOnMNcS7jM86cwaUvncGHNPhsIy0E1uD/ADt5haCa3B/nbzEnriXcZnnTmGuJdxmedOYNKXzuDDmnw2EZaCa3B/nbzC0E1uD/ADt5iT1xLuMzzpzDXEu4zPOnMGlL53BhzT4bCMtBNbg/zt5haCa3B/nbzEnriXcZnnTmGuJdxmedOYNKXzuDDmnw2EZaCa3B/nbzC0E1uD/O3mJPXEu4zPOnMNcS7jM86cwaUvncGHNPhsIy0E1uD/O3mFoJrcH+dvMSeuJdxmedOYa4l3GZ505g0pfO4MOafDYeNdNswi445L2uHWxUURVpKSrSr6uurR8NnmMjp6eYyHizkXZ1oXUUTXoqJVX0XfUAnT83gwVK/L4t3iz9FUhlcbJpa/EsMrUZvVqUkjM/3yyLb9wtll5LdofkSKV0YS6cvyeXOQcWlpBm9UjqUrq/err/AGjOs6zrP8RatUUhvyfy6MxQi1haxlbCRJjx6oz/AOtxpPqOShmDmDjUOwRlDumRkhJGRkg6jIaUco7KH4GWuuw7ClKhmjMzQkzMzSRmZn4j4TuVz1uEj1PRqVJKHdM09Qgqy0TrKuvZWX1jSj8snrkHLlsRiUJOHaNKeoQqotEqirr21FsrHGnKfU+2+wq0Zr9I/N+uz+RN2Xkt2h+RIWXkt2h+RI5NUUhvyfy6Mw1RSG/J/LozGumb1WEmiSfD6h12Xkt2h+RIWXkt2h+RI5NUUhvyfy6Mw1RSG/J/LozDTN6rBoknw+oddl5LdofkSFl5LdofkSOTVFIb8n8ujMNUUhvyfy6Mw0zeqwaJJ8PqHXZeS3aH5EhZeS3aH5Ejk1RSG/J/LozDVFIb8n8ujMNM3qsGiSfD6h12Xkt2h+RIWXkt2h+RI5NUUhvyfy6Mw1RSG/J/LozDTN6rBoknw+oddl5LdofkSFl5LdofkSOTVFIb8n8ujMNUUhvyfy6Mw0zeqwaJJ8PqHXZeS3aH5EhZeS3aH5Ejk1RSG/J/LozDVFIb8n8ujMNM3qsGiSfD6h12Xkt2h+RIWXkt2h+RI5NUUhvyfy6Mw1RSG/J/LozDTN6rBoknw+oddl5LdofkSFl5LdofkSOTVFIb8n8ujMNUUhvyfy6Mw0zeqwaJJ8PqHXZeS3aH5EhZeS3aH5Ejk1RSG/J/LozDVFIb8n8ujMNM3qsGiSfD6h5n06SuClpyPsTbbekUTXoJJNdXVVV1feYD49NkJMYU5LrF8nqyiNGptLej9HX3Htr2eQCVZ5vFu/8A2K1flL4WbtH+NAtPRfSE4GTy5js0a5Ub37Tbekg63VnsOvb31feLVaw7nMcH5hFdEKklI5XWZd7/AP7LFx00+JDUkkGaUcRikgsMzYngKrO6Tm/CR7XZI9OlDulWpqpJVpMqzOvYRDWj9Jjh4OXM9lj1aMO0WklqtJ1JIqyOvaRicpEpPYpntL+Ve/wMaUXUkpfKtpfyrP8AgQzeQynl+20VOLM28/5bC2DmtYdzmOD8wWsO5zHB+YTmmnxINNPiQ1fQgxEmTWx4EIO1h3OY4PzBaw7nMcH5hOaafEg00+JA+hBiGTWx4EIO1h3OY4PzBaw7nMcH5hOaafEg00+JA+hBiGTWx4EIO1h3OY4PzBaw7nMcH5hOaafEg00+JA+hBiGTWx4EIO1h3OY4PzBaw7nMcH5hOaafEg00+JA+hBiGTWx4EIO1h3OY4PzBaw7nMcH5hOaafEg00+JA+hBiGTWx4EIO1h3OY4PzBaw7nMcH5hOaafEg00+JA+hBiGTWx4EIO1h3OY4PzBaw7nMcH5hOaafEg00+JA+hBiGTWx4EIO1h3OY4PzBaw7nMcH5hOaafEg00+JA+hBiGTWx4EIO1h3OY4PzBaw7nMcH5hOaafEg00+JA+hBiGTWx4EPEem2ba0OS/uYhrRKI+mRoV19X3bTrqq2/eQDu/wCQBkapDV4RP+oBgkZGegmChAjJFhm0TXRfRSTzKTy6Ki2iUtRvVnWoq6nVkXcdXcRC1WGkHATzLzFU6MG6QKk8uOAXCk3W9oktKzV9KuusyOrvrFq6mlXEgeRzMVopLHSYsZ/ZiJNBU8bVTf6Icc7obI4aEj3mWUkpMO6ZHpL2GSTMvr8RrR+h0kioKXPvMpNSodpSj0l7TNJGZ9/iMztqkpQkecQ5Bmns7ulooXXVonXVt76hrR9qkpwcuOGcgyR2drRJSFmqrRKquo6q6hw8syn1PttMVOKs1+l+WwtgkLDSDgJ5l5hYaQcBPMvMY6mlXEgeRzMOppVxIHkczGry2biYjcUycCGbDSDgJ5l5hYaQcBPMvMY6mlXEgeRzMOppVxIHkczB5bNxMHFMnAhmw0g4CeZeYWGkHATzLzGOppVxIHkczDqaVcSB5HMweWzcTBxTJwIZsNIOAnmXmFhpBwE8y8xjqaVcSB5HMw6mlXEgeRzMHls3EwcUycCGbDSDgJ5l5hYaQcBPMvMY6mlXEgeRzMOppVxIHkczB5bNxMHFMnAhmw0g4CeZeYWGkHATzLzGOppVxIHkczDqaVcSB5HMweWzcTBxTJwIZsNIOAnmXmFhpBwE8y8xjqaVcSB5HMw6mlXEgeRzMHls3EwcUycCGbDSDgJ5l5hYaQcBPMvMY6mlXEgeRzMOppVxIHkczB5bNxMHFMnAhmw0g4CeZeYWGkHATzLzGOppVxIHkczDqaVcSB5HMweWzcTBxTJwIZsNIOAnmXmFhpBwE8y8xjqaVcSB5HMw6mlXEgeRzMHls3EwcUycCHl3TbI5fJjkur2yRpFEaVRqOurq6u8z8TAY6bUTVByXWymFbIjR6olFw666/wAPeAkWGZpG027xaqIiQJ0mFs8BaOjClMBLpPLoZ8ntJJvV6La1FtdWfeRVHsMWm28r8IjCcyEb0Q/0OV/e/wD+yxWKRRvSEikUO1LEv9k61kk6KK2DbMk9Ya11VEr+PvMlFsq+qvQklbNKJ17DNJFa3QkVO4tk7pjLYmEj2UE/WqHdIq2lkVZpMtp1bBrR+mEuhYOXMOE/WmHaSdTSzKskkR1GRbSE9SL+Rmf9q9/gY0ov/T5V/as/4EM3leU8p+G3sKnVubeYvNs3fyOO28r8IjCcyC28r8IjCcyFgAavKoTr2Eji6MqdxX7byvwiMJzILbyvwiMJzIWAAeVQnXsDi6MqdxX7byvwiMJzILbyvwiMJzIWAAeVQnXsDi6MqdxX7byvwiMJzILbyvwiMJzIWAAeVQnXsDi6MqdxX7byvwiMJzILbyvwiMJzIWAAeVQnXsDi6MqdxX7byvwiMJzILbyvwiMJzIWAAeVQnXsDi6MqdxX7byvwiMJzILbyvwiMJzIWAAeVQnXsDi6MqdxX7byvwiMJzILbyvwiMJzIWAAeVQnXsDi6MqdxX7byvwiMJzILbyvwiMJzIWAAeVQnXsDi6MqdxX7byvwiMJzILbyvwiMJzIWAAeVQnXsDi6Mqdx4d02TyFnByXsvWfslEV6aFI7+rqqr7+4wEh/yB75B90T/qAYJGRnoIboEZF8RtMTHRhReCmMnl0S8bxKUb1ei4tJbHVlsIjqLYQtVipbvRGMvMUKjvSHA9HEOmjM+ZiOtYcdIzaJtaFEpalpURmsjKslFsqEl7eqOcKN5G/iDUl6wiYSRjI/8A5lRm00SE9O6IS+HhI95CoitMO6ZVurMtiTPaVe0hpR+iMBFQcufcU/WqHaUdTqyKs0kZ1ER7CFam3ThR+OhoyFaajCNbLiSrQ3VWaTIq/wBvu2jWTdN1H5dCwUI81GGpthtB1IbqrJJEdX7fdsHGXWPtePwG+QU5u46Xi3AXexUt3onGXmFipbvROMvMVT29Uc4UbyN/ED29Uc4UbyN/EGmcLYjE2aqYCFrsVLd6Jxl5hYqW70TjLzFU9vVHOFG8jfxA9vVHOFG8jfxAzhbEYZqpgIWuxUt3onGXmFipbvROMvMVT29Uc4UbyN/ED29Uc4UbyN/EDOFsRhmqmAha7FS3eicZeYWKlu9E4y8xVPb1RzhRvI38QPb1RzhRvI38QM4WxGGaqYCFrsVLd6Jxl5hYqW70TjLzFU9vVHOFG8jfxA9vVHOFG8jfxAzhbEYZqpgIWuxUt3onGXmFipbvROMvMVT29Uc4UbyN/ED29Uc4UbyN/EDOFsRhmqmAha7FS3eicZeYWKlu9E4y8xVPb1RzhRvI38QPb1RzhRvI38QM4WxGGaqYCFrsVLd6Jxl5hYqW70TjLzFU9vVHOFG8jfxA9vVHOFG8jfxAzhbEYZqpgIWuxUt3onGXmFipbvROMvMVT29Uc4UbyN/ED29Uc4UbyN/EDOFsRhmqmAha7FS3eicZeYWKlu9E4y8xVPb1RzhRvI38QPb1RzhRvI38QM4WxGGaqYCFY6bJJDSc5L2Y3D0iiK9Nal93V1VV93eA6qQRC+mp6Ebo82ttEM26a1v6CazWaCSkkpNR9yTOv/8AGGKSRpG0xugiigTqJMI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84" name="Picture 28" descr="https://sites.google.com/site/deirdrebinkleyjones/Homewor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38913">
            <a:off x="300038" y="3644900"/>
            <a:ext cx="212566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32" descr="https://encrypted-tbn3.gstatic.com/images?q=tbn:ANd9GcTczwFcV7cuqbA-3sdh7WTWIwcVLSEd7OZoL36xt7iv4gEHE4p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4267200"/>
            <a:ext cx="15970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36" descr="http://4.bp.blogspot.com/-UwDlfCDMcVE/Tl7gr4CbziI/AAAAAAAADFY/tjAz-HK9xNc/s1600/wheat%2Bthin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435859">
            <a:off x="4495800" y="4094163"/>
            <a:ext cx="9636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7" name="AutoShape 38" descr="data:image/jpeg;base64,/9j/4AAQSkZJRgABAQAAAQABAAD/2wCEAAkGBxQTEhUUExQWFBUVFxUaGBUXFhcUGxoXFxgcFhccHRgYHCggGhwlHRcXITEhJSkrLi4uGCAzODMsNygtLiwBCgoKDg0OGxAQGywmICYsLC8sLDQsLCw0LCwsLCwsLCwsLCwsLCwsLCwsLCwsLCwsLCwsLCwsLCwsLCwsLCwsLP/AABEIAREAuAMBEQACEQEDEQH/xAAbAAACAwEBAQAAAAAAAAAAAAAABQMEBgIHAf/EAD8QAAIBAgQDBQUFBwQBBQAAAAECAAMRBBIhMQVBUQYiYXGBEzKRobFCUmLB0QcUIzOC4fBykqKyFSQ0U7PC/8QAGwEBAAIDAQEAAAAAAAAAAAAAAAQFAQIDBgf/xAA2EQACAQMCBAQEBgMAAgMBAAAAAQIDBBEhMQUSQVETImFxMoGRsSOhwdHh8AYUQjPxJENiFf/aAAwDAQACEQMRAD8A9xgBACAEAIAQAgBACAEAIAQAgBACAEAIAQAgBACAEAIAQAgBACAEAIAQAgBACAEAIAQAgBACAEAIAQAgBACAEAIAQAgBACAEAIAQAgBACAEAIAQAgBACAEAIAQAgBACAEAIAQAgBACAEAIAQAgEFbFovvOo8CRf4QBRje1+Fp71Ax6LrMZSGwgxv7R0H8umT4n/BMc6MOSM9j+3GKqe62QeH66TZRqPZGjqFPC9p8Um1U+W/ymeRr4pIx4jHGH/aJXX3lR/MFfpNJVILYzzsZ4f9p1MfzaLKOqup/wC2X6zTxUbKQ/4T2ywmIHcq28GFv7TdTTNh5Srq3usG8iDNgSQAgBACAEAIAQAgBACAUcRxigl81VARuMwJ+AgGdx/7RMKhIXNUI6AW+P8AaMruYckhLj/2nHajS9WP6TVzXQ6QpuSyhJje2+Lq/bCDog+ua805mYlHEsfmKm9q5u1yTzYn6b/ATblkzEoxzo9ANFRu2p6a/G20csVuzTlityN1W2hPmbAfOYUlHZmrinsUq2NpKNal2v7qqTp1vt6TWVWT/wCjHJjcgGMLe6ht1LC3yE4No1eOgNnPML4KPzOsxzDm7HxcMu57x6k3mrlkxlkwHTSYMZJ6WMqJqrsvkxE2UpdDZN9Btge2ONTRarP4EZ5Kp068tkSKdGtPZGr4H26xLuq1aKWZgtwSG1NttrScrWooOUiS7WcYuUj0WRiKEAIAQBFxbtfg8OxWrXUOuhRbuwO9iFBsfOBkzOM/alT1GHw71LfachB8r/O0ZXcxnOwoxX7R8S4sipTPMr3/AJa/UTGeyNuWRnOKcZxFf+ZXfy2H+3N9Jq546mJxS/6QmqJr7xYddfznCVRsjyl6naJNednPJOpmOY2U2up07ZR3rKPxWH1jLC5iN+JX0XM/xA+J/SHUfVm6k4vOSOpiagGigHX7JNvVtPlMeKZlWb31KbK73zd6/M3Pw5D4TV1m9jR1GSUsD1+E5vL3Ndy7Sp2FplGAJm0YSlsjrCnKTxFZJ6GDqP7qHzOg+cmU7CrLfQnUuGVp7rAypcAa3ea3gJPp8MgvieSfS4TBfE8linwimu4zH8RvJsKFKGyRPja0aa0Q2XgtQLmyBFC5iT3bLYnbflbzI6zjK/oqXLF5ecYRzdxTT5VqVeC64miOtRPrJVf/AMUiPdP8NnsEpCmCAEAIB4x+0Ph6nH1j3lLezN1JH2FG3mDOqipR1Ra21CFSkmzKNgKg1Wrm8H/Uzm6MOxtLhyewNUcaOGA6jvL8iPzmjodiJU4fNdCBK6k2BUnpmKH/AJi3zkWdNxexCnbuPQlqMF3VwemUH85y5kRpJLqfadU62TloWbn5D9Y5ka5iSAuft5fBAF+e/wA5jmY5+xymFUa216nUzGTVyyTiYB9JhamVqcK4Og18pIha1Z7IlUrSrU2RapYKo3IKPH9JMhw1/wDTLGlweT+Nl2jwgfaYnwGkm07KlHpksqfDKEOmRnguGLcBEuToNLknednOnTWuFgl4p0l0Q+wXBGOUuyUwVLC5ucoF75R4ayJU4lBZUIt649DhO9isqKb6ehabh1Meysxf2rIBy7oY+0NvgPjNVd13z8yxyp59+hH/ANio+bKxyp/wMkSgAzDIqtkByjulabjMR4Xax65ZV5uJNReW192iHJ1W0nn/ANoS8QxqilWpF/atUYtmW5F7oVFzysG2llb2tSVWnV5eVRSWH+bJEKU5SjJLGBZ2ZwxOKpH7rAnyvb6kS0upLwmZvYuNN5PVZTlMEAIAQDzX9oLIuKs9PNmpobjQjVl39JiUar1gXvDXB0mpdyjwzB03paBsrHSwzEWNjmuNeflYSHUlUcvNoyxlJRwo49c9RX/4pmd1Qju2Ot7EZsp9AZ0d3GME5L0FWSp4b6i/iHBCL+0pc7XA55Q1rjTYgzrTuqdTZ/3Y5NUqgs/civ8ALqED7rWZfgZ1dKEt0Q61jTkfVVxcslwLd6mev4SdfS04ys8/Cyrq8MS2JQoJsD3vuEFW/wBp/K8iyt6kXqivnaVI7akIck2VSflJNPh1WWr0N6djUl6EqYZzuQo+Jkynw6nH4nksKXDIr4mMsBwbObe91JvYeg3PgJ3ao0FnBZ0bWnDZDNOHAAFDvtdCoNujc/lOUL6DeGmid4bj2+TJOF0BUqohNgzAX853uKrp0pTWuEaVJ8kHJdDUcI4KmmZcxCXa+ou5OTTwVf8AmJQ3PEasl5XhNrHy3+rZXVrub2eFn7b/AJl6i+SjTsR3EuQbCziiWFupJcf5ec2nVrSeN3p7ZwcJJzqP1f5Z/gq8QxlMOcrBx7JkGVbWJsurX72gOss7O0qOPmWPMnr2XoSaFCbjqsap6/sL2xLfw8tlNMWB31JJJ+cs3QgozctU9X8iWqCblzdRMa7lWuPcNlvci2/1JlNLiNTVwSWvYnQoQUsNDfB8JzqGZ9CL2UW+JP6TjccfmvLThr3ev5HluI8Xq0asqMI4w9xvwrAU6dWnkUAlgL7nYnc68pBtby4uLheJJvfTp9Cno3FWtUzOTZsJdE0IAQAgGJ7fcKarUR1W9ksdbHQk89OcjVr+nbSUZ9SxsrulRTjUzq9zGU/aUDpceBuvqDNnOjcrMJLJd0KtKosQkmWMFxG1V3q6Z6bJe17E2IPjtONxauVJRjq85M16TcUorZmioYhKhJpm+aoGte5AyBNRyN1+BlHUo1Kek1/dytlCUfi7CnHJTqZhUQXArvny+yc+zYWBHWxMl0PFppOnLflWM5Wp0XMtvT13FWI7OnIr02JJSmcpG7uVFlPTv39DJ9PiaU3GourWfRZ3+gdTXDKj4WtSc+0CsBbv2FQXF8gzbi5W3pLG3vKVbCi9+jI81GSCuc7kgatlawHNlDEADxNpZrEVg2p7YJaXDqp1K5R1fu/I6zjO4pR3ZKhGT2Ro+B0cmo7wFwBsWa6lm8ADlF+XxlXOs6s+bp0R2rwShyN4e7fbfC+7x1GXEKRNI+0ZKdvsjW1r6W897eE1aclhnGhKMKuYJy9TOYGsFqJUsSyuGt5EN8d5bzpc1J031WCRUhzpxWzGmI4xUZiy2TvlxzPu5ADyIAHTnIlDhtKEVGWumPzycoWUIrEtdMfqQ0qT1DcBn8TtoLbnwE7VLu2tlhtL0W5rVu7a3WG17fwhnhuEN9pgPAa/MyqrcfW1KPzf7FRccd6Uo/N/sWq2GSmjtlzFVY694mw/zaVNa/uK7xKTx22K6leXFe4gpTe69BNw3EAJkqqDcBmH4v8ALA+slzi2sI9jUhOTU4vD2+X91G3B1tTNtsxsOmguPjf4ysu0lUPLf5Al48X15dfroMMJ/Oo/62/+p534Wvxn7FVafG/Y009CWIQAgBAFvGkuF9ZQcdWkH7/oayEWIw4IIIBHQyhi3F5RptqhHi+CIfduvlt8DLGjxSvT3eV6k6jxS4pdcr1E1fhVRDca25qbH4fpLejxWjUWJrH5otKXF6FTSouX7FatiKmuYkkqy97ezWzb630kynToyScO6enpsTEqc1mm016DLAcdUaVAQP4YH2sopqNuhJuduch3HDpS1h6/PJEqUmiLHUB7CnTRg+VyWKnQhjVKfCzf7p1s3J3LnOOMrC+WMnB6ldOM5KaKu/s00UeAGp2G0l1qdarVkorTJbU3QpwTe5UOOqOwudL+7rr5n9LSTS4fFazeTWV1J6QWPuM8JxSqiKh1VdiLK2vInmN/HXnMVrR//U/kIRTblUWr7/sdZnqsQFNgfdFz8T1+E0iqVt56skma1byjSjmUhjg+CubZiE8Bqf0+ZkK44/TjpSi2+7Kivx6EdKUc/l/I4wvCaa/ZzHq2v9pS1+J3NbeWF2WhS1+I3Fb4pYXZaDFRIiIWD7NjIGbBRcmlHczOPKFz7MaHpzPh4S2oKUKfnPe2UKtOglXeq/uo6wtLIirzA18zqZUVqnPNyPE8Tu/9i4lNbbL2RZ4drXp+Gc/8SPzlhwlfiSfoaWW7NNL8sAgBACAVOJL3R5ym41HNGL9f0Zhiiqk8zk0KVWnMmGilUSbJmjRTxOGVtwD5ztTqSg8xeBGUoPMXgWYjhK/ZNvA6j9ZaUeKVY/FqT6fFK0dJ6ohwXDSKiXGlzqNRsfWW1HiFKp6P1Jkb2jV9GL6eAtlUg5jTDgAbggkbX1MuZ3MEuZySR3VahCPM3n8hhhODVW3y0x8T/nrKe445QhpBOT+iI1XjMIaU0OsNwamLZruQOe2ngNPjKe44xc1dE+VehVVeI16nXHsNKaAaAWlXKTk8sgSy9WWEE1NSVZugjoGboFbG8Rp0h32A8OfwnenSlN6FhacNr3OsVhd2Zbi/aQ1O6uincDUnzP5SyoWjWqWWentLO0sfNOScu7/Qa8IpooDMy5+QzDT57zldKvJcqg8e25ScY4x4uaND4er7+3oM2aVck1ozy7kTcGN8SvhTqH5oPzlvwdazfsWFh/0zUS8LEIAQAgFfHDufCVnFo5tn6NGHsIa9YioBplyjN1BdrJ6XVh6ieepWrqUZVF0x/JjGmTiqJFNCnVWZRhld1m6NSs1jexvY6zrsZlCUd1g7wK99b9f1nelusmsdz7Q1Avva3wvacZtsjosKJyDRQ4tiay1Ka0EzlUq1ai8zSQopA6td7gfhMteHWkbjnU+2nozrGm5ReBjw7GpWQPTbMp+XgehkK4t6lCfJNfycGRcQxNR3XDYYj2zi5ci60k+81uZ0AHUydw6w8Z88/hX5nSnT5mVOH8Epe1rUmq4k10qqoq+0/wDkomotxfL7yMNuYnp+SKikorHbBI8CnLTBV7TVMZQsjP3TfLUUZS4Btqfsna4HWQZcLpSfPSXy7exLsP8AWoSfjL2b+2O5U4f2VxOIp+0C3B1Bd8pbxUW1B6mwPlJlO3oUtHqztccRuKyxDyx/P+DVcD7G4d6KNWFQuR3lLlQrA2YWS2xBE7TrSzpsV8aSxruXqnYTAkaUmHiKtX82nPxZ9zfkj2MzxDgv7ri6VKhWqFGVnqI5BCoDYa2+0dNr6HWQOJzh/rtzSzsiBeQhGOi1ZouzuuJPhSb5uv6SDwdeWT9TewXlbNTLknhACAEAixQ7hkLiEea2n7AzlOmTWqZ7excLTbcEEqcuvIEuRfracOEQi7b3bMJ4K+OwGJGc+2pKtJcwORnapoT3xcBNvs3uTy2nP/8Aj0ctvP7G3JFkWYm4YAMNwDceBB5qdwfQ2IIlHdWsrefK9uhxkuV4ZE84o0ZlwGVqjLdTnuU+8oNibeIltyxlTWT2qpU7m3Sklqt/Ud4apqpG1wR6yHHR4PFTg4TcXumTYfacpvUjIsLNDJV4fWBxNdixX/2mHplRcl3Zq1RdjoVyg+E9Rwmny0Obu2TaPwlvinZe9d6uHrGg7kl1UB0LWp/Z01Ja9/xSwnThUjy1FlGJ0oz1ZY7OYGjTavRV3qNVSlUasbBnWopW4PJVvmHQmdFDlisLCWmDMVGPlQqpVK7V3xFDDvVVxRLnRQXpLlJUk94HXa878tNLlkzlzTzmK0JMbUGPxeHp2KoFY1aZBDKVJzqw8bKL9GmV+HBtfIPzzSZtqmPppVSiTZ3BKqByX6bH4SKoNxcjs5JPAo4hxd6FdKC0gwquDnzHQVHsdLbg3O86wpKcHLsc51eWSj3LfanHVKNAtSt7QsircXFyf0vOKwsuWyTb+RmrUVOOTH4JqzvUrYgAVHyroRYKgsLWJ3JY+o2nnOJXcK7iqey+5U16viSH/ZbWtU8KafNj+km8IX4TfqT7JYp/M1EtSYEAIAQDisO6fIzhdR5qM16P7AWYGkC1VWF1dVuDz94H8pX8Hnmk49n9zC7FXEYHE+0CqylGV19qwzFVNiAyXGZhlABvaxN9d7jQysmc7VK+HwyAm1akyqjrtUpNfcHmCNRrY+DSNcW0K8cNHejOClmayuolHH6lMhMRSZGIvqpQkdbMJS1eFOOsWSo21nXeIycH66o5xGNFQhlBB63mtGi4LDZ6CwspW9NwcuZPVabFzAvZR5/nItV4qPB5bjSjG7ly+mfcvYd9Pj9ZwmUqLCvNEsmxlOFV8RSNPFOjvQNU1b/ZzgNTuSL5SL897CfQKFOEaUaWzwjp54+ZarsbbB9qMMwNQuVa6nKRuT7MNte9jTv6zZ28+mx0VzHGotwbpiMTRp0WNlWrTqECwNBXJQddVsp597wmzzTg89cfUwpeJNY2WT0NFAAAFgNABoAJDJIvPD0XEiuBZnQ0yeuoYHzspF/AdJtzPlwYxrkQ4umDxJWJ1BRVHhkufqZMppf67ZBqTl/sxiti5xZr4/DIOasx8kuw+dpxpz5aUl3wdqlJSqwl2yVO2uM/i0KS62FSqwvbRBZNeV2Pylde1OS3l64X1NL34F7ibB4z2gPUbkbXN9AedhPLVIcrKvBo+yS96qfBB/2M9BwpfgfNlxarFJGklkSAgBACAfGE1msxaAmXEhKtIHT2hZP+Ob6qB6yg4RJqq4919jpCi5RlNdP1Z84fiqiVjQqAst2NNzcHLqQPxaaX8J6eUI8nMn8iJGpPxHCS9mfXVMTUIdLNha6sp3uLAg+Wp0/CJyaaSZ2jJNtIj4kMPiarUaiB2w5RjmAIy1RY28LHXoQDymrXU3RleNdl/wB0vUpqamHv3hqz0vH8adeY31FzK+7tpVFmm8P7klX9zCHLTkVQ4sCLEaWttaedacXiW5UTnKUuaWrJ8O/5zWRHTOsY9qdQ9Ef5KZmkszXujdbmr7Cr/wCgof6T82M9xV+Jk+Hwou1uBYVjmbD0WJ3JpISfW01UmupnCJlw6IaYRVQAkAKAo1UnYeUxkyZ/tpjKqPQFNygBZ2sbXylQAfDVtJMs6SqN5IV7X8JJo0NSrmpq4/A3oSCfkTIjWG0TE8rIvr8EzY1MTmGVUIK8y+oB8rMfgJsqjUOU1cFzcwg412hpUOIs75nNOgtNKaAszPUbObAdFA+Mw2lDV4RhySeWLDWrYqtWr1KXsc1NKVJWIYhQSzEjxJGhttPP8TvKc+WFN5S1ZAuKim1gsUKORbXLeJ/zQeEppz5nk4KJpOyS6VD1Kj4D+89Pw1Yt4lrQWKaNBJ51CAEAIAQDL8dwhepSAOUq2YHoVIa/yE8vTqeBKUl0ZaWs1GhUz1Rf4lxqlTopUqHJm1GhPeQ3K3ANjoR8Z6WNSMoqWdGViK2HbLxGoN0r0FcdLqQh+RB9Z15m44NVFJuR1SwrDiBfLdKmH1a2mZWUZT6W+cxzeTlHJ5ubJx2KZvYVFdzUFOrUQFtSFWwtfnY3mtRLTAi21qZTtHhqVBqVWg6mhiWIWmuuV9yU/B1X7J87Csv7VTg6mzX5nKtTysnNBp59kDOpNUXMpH3gR8RaYi8STNk+ppP2c182ApDmmZT6MT+YnuJvOH3SLGGxV7SdqK+HxBpJTRlKqwJzA63B2PUGdqFBVEca9wqW512e4/Ur1wtXIO6xVVuNbb6nXQtOtxbRpwytzjbXUqs2saFX9pxKrRcbXqKfMhWH/VpztZuLZ1uaakk30HWDxeXhqVNyMODbqQmg9dpwqNczbJNKEpYjFZZFiu2eHWgaqZqjaAUlUls7e6ptoNed/jOPiw7natb1KMeaa0/vYzvDMGVzVaoBr1SWqOORY3yA/dGg9J5i/vHXqPD8q2X6lJUm5vLLTtIBpggdoNkjVdmadqZOmpH0G89dYLFvH2LOmsQQ4ks3CAEAIAQBZjqWob7pPw2P+eE8pdLFSa9X9yVSlo490I8dj6aK4LruKlMg5rOO66kDYMD/AMnPSTLaanbSo1NOxvS4fXqPl5REO1DrkFGkHakHRGYMzZGIOWynkFUf0yVTuqnKo7v7lxHgtOEM1ZfoOOz/AG3Q0qhxf8Eoz6kEKRmPdB6qQVtvoOcmUq6k+WW5T3NvCPmpPK6+hX7NdoaK4Gu2cCsP3is1M3VhnZmWwO4tl1Gk6qSksp5Im+xlMNw7Kab3Oi+4Scqs4GdgORO08/d386vNT6Z/qIE5vHKNKMr2RurLSGamw0/Z7iQrYjD7ZWzqPwtv9VE9la1VVtac+q0fyJlBvUd8e7PLiXRi5QqCCVAJK7gXOxBvrY7nSSqVeVLPKZrW8K2OboVOM4KnhKNKrTGUYeqrMb6sj/w6lydzZgf6QPCFOU5PPU3UIwisaJE/bHhy4nBuMyrYB0cnuggaXtyIJHrOXNyas6xpuq+Rbs8u47xmtUoikl/Y0EprYaZm0QE9SzHQf3kJzdZt9EXsoU7Gl69/29BzgaKYQ5aYvoM5uTmbmeg8hK6nOVWLc9nt7G/D6E61tzVf+tUvQdipcA8iL/GUk1iTR5G5oqlWlDs2RO0wR8ELNMm2DYdmP5PqfoJ6+0WKMfYsl8K9htJJkIAQAgBAKeIG88zxBYrSOn/Jn+IcBpVGLaqTvlsAfTrIMbmcFhE6hxWtRjy7rpkScQ4fQoBgtV6T3zKyH+IhtlIBtqpt7rab+Fu9vXuOdTj/AAzMaV9fS5+nrovoKsJiUUIi3KILd6xLXN2ZvxEkmSnT5+aUnrL+6FzS4WqdKUJauW7L3E8DTrLZ1DDkeY8QeUqqVadKWYvB4qopUpuPZ4EvtxTqsGLAEm25W9+R9PSSHFzgmtzi1kZ0TrOXQ4dS0kwbJCJOPfu/EUq/YFkbxXn9T8p6bhPlpuD6/c9DcWfgUKbxrjX5/sey06gZQym4IBBHMHUSwIR5hxHiNTiNR6dW9GlRJHsAe/n1GZz4HkNLj4weIXcraKUFv1/Qj1ZSzhCfF8aqrh1w1WopWkWuwvYqDZQTzsPrblNKlw6+ML/2et4faxtafi1d8fRfufUxtJxTSgc9Gi/tKlXKVFSuBamihgCQt8x8h113uJRp0vCi9XuV7jLiVzy/89fRfuyRKpZrXuWPzJkByUY+x6mahRp5eiS/JGlOgA6SibbeT5pXm6lSU31bZE7TJzwVqlSZSBuuzY/gL5n62/KezorFNexZdhpOpgIAQAgBAKeJGs87xRYrfI3Wxlu0vGDT7lP3ubdPLxkShbqXmkXPDOHqp+JU26IxFUknXUn1kxnqFiKLOC4VWYjulV5ltNPLeR53UILR5ZX3XFbain5svsjQVEsLSqzl5PBVZucnJ9XkSYrhoL5gSLkFhuD+kkwrtR5focWyzRGv+dJhbHH/AKJ6z2UnoJtTjmSROsqPjXEId2hDheGrVq3cXUK1/UWH1v6Syq1pUoeXc9b/AJA1C3TW7eDUdhePmhU/cMS3jh6h2dT9i/XoOtx0vd291G4gpLfqeXpvmWhX/aRSoU8QlWmSuJKkOFNgVIsCw+909L7CcruaceQueGWnO/FmtFt7/wAGf7LU6dT2pdC1tLul6dtzYnQtf6SnvHOPKov89TjxW5nXqqhTedfqyLinEA7WQBaa6KALDzsJ0pU3Fa79T0PD7SNpR5Fu936/wMezmH0NZ/dUG30JHU/ZHUmca3nkqa+foit4vdSqyVpTe/xei/urNBXqqyJUUZQ66qDcK6HK4B5i4v6zhe0YwlGUNmvseZvLfwanL06FGpUkREQqu86RQPSeBLagv9X/AGM9lDSKLKW5fmxgIAQAgBAF2PqBSx5hc1vQ2+hlDxZfiR9TpSXNJR7s8/rYV6tXKNWY7n4kmc5zjTp5Z69VoUKXNLZGhwfCKdEaC7c3O/p0Ep6taVR67Hl73iNa5erxHt+/c+VpwKwpVRMo1aKFYTojm0QINfhOq2OXU+47+WfT6zvb/wDkRc8DS/3YZ9fsyLhA94+X5ztedC4/yST5Ka9X+hx2jw9KpStVve90KmzBuoM1sp1IVMw+ZS8LsZ3NXTSK3f6e5UwOCNep7SoSwB1JJJJGwudT4yRc3DivVno+K3cLSl4dP4mtPRdyTtBxG38JNAPet9JztaP/AHLc48F4f4UPHmvM9vRd/divg/DTWqZdbDe308z+sk1ajisR3exN4jef61PT4nokafFVwlMFdFXSll0vUAGVv9IubdQCeYtwjDl8m7fxP9CrsrSXPiWs3rJ9l1X7/Q+qpp0xTb3szOw+6zgDL6WF/E25TS8noqfb+4Kri9xTq1cU9orGe+Cq7yGkVJEhuw8x9Z1prMkvVGYrVHp3A0IoUwTc239SZ69bFjLcvzJgIAQAgBAFfFbZsvNkbXwGn/6lLxhYUJeptCfJOMvUR8EpWzsd75fQan8vhKe9nnC6FnxWq8Rgtty9VMgFKUqsyalOqJkw0Ua4myObKwGs7x2OLXmJKqZlI6zaEnGSZLta7oVY1V0KVNalO+VC1+QK2PqTJdSdKqll4PS3V9YXlJKpJrrs8/sV04VUqvnrtYfcU306X2Ew7iEI8tNEWfF6dGHh20dF3+/qxhxHFLQpd0AHZROFGDqzzIjcOtpXtfxKuqWrff0/vQzmCwRq3JdU1+1nJY7nKqKSbafES4UVjLaSPW1Kzg8KLf0SXu3jBpMHRWnTCAd0+8GsGq3F+9uETQCx8Mx5SO3zSap79/27FROMp1nU3n36RXZd36/QtLhhf2h9+xyDoxFw1j5d3xN9LibSapJRj8X91/b6nRS5I+Gtm9fXuv3+nc441VuUY+8yDN5qSt/UAGRLrzSUuuNTzPE4RhcNRFTNI2CvPlA99fMfWSKCzUivVG9P417nqvBx/Apf6F+YvPVLYny3LkyYCAEAIAQBdxce6fMfGx/KVHGV+An6ms/hENPEharIdM1mXx5H1vPPyTqUlJdNGTqkJXFrGpHeOjJqjyKVmSq7TKBVrPNorJlRlOXLFZZVrTKObKp3naGxwfxEl5sbnQMwZAvMpZ0NoQlOSjHd6GU4jiTWq2GutlH+fWW1ClyxSR7y2oRtaKp9t/V/3RDjhb5SEp3O4vYnN/SN7m51ta8zOHiSx0Fe2bjzVHj+/pt1HdLCin36mr20QnNawuC52O2iDTzm0pRoLRa9v1ZC8VSjy0vh77Z9I/rL6HGP4gtBPa1RmuTlUaM99zc7aHfx6kCLG1lXnzPruR6s+T3+wu402WqdcwYgq3VGAZT/ALSJEr0JRqyi+hS0bOdxUqN/8xb+fQpsZGSK0+4T3185KtVmrH3OlFedHrXDxalTH4F+gnpkTXuWIMBACAEAIAu437gP4h8wZXcVjm2l8jEl5WZLjmHLoGX301Hl9ofD6CeZtqnJPXZkvhV34FbEvhlo/wBGLsFxtrWfvePOTKtnCWsdC9u+DUqr5oeV/kWKnF6fj8JH/wBKp6FYuA187oUYziRqGw0H1kuhbxhvuXljwqna+Z6y7/sMhVuAeoErpR5ZNHjryj4VeUH0ZXqHWbQIEviOw02Mn3PBkWcaxeVco3b6SXbU8vmPR8BtMt3Eumi9+r+Qu4CD7YWVWuLEMDsdNLEEE7eRMnTq8i21eha8Sr+DSyn5s+X3NvTxOQWRUQfhWxYbbm95Hldz+GKS9SHKPPhVG5SXd6Z9gKKt6lW4FwANCxZjYKPvOdBb1M6W1rKpLMvmzFWtyJY3/v5f1GX4lWOJdk7tjlZmGoo01JIVT9okFTf7TG2mlrem4014z0hHb/8AXqQKkuVOciDG18zC2iqqoo3sqAKovzNgNZWTm6snOXU9Nwm08O3zNaz1ft0R0tW4kCUHFnib+yna1nCS06PuiXh5vUHr9DJVmvxkR6C/ER7DhxZVHgPpPQkokgBACAEAIBQ42P4LeBX6gfnIl9Hmt5r0G+TNZ543BGQg4pgCGzICQx2A2J8PGWdpV5lyPc9dwniCq0/DqPWP5r+BdiaRUlWFiNCDJjXQu6clJKS2KZ0M1O+40wNfTL6iQrqlrzo8r/kFnoriPs/0ZJVbUesjwR5Kb1QZ5sD49WwvMqOXg60qcqtRU47t4M5jMRmYky0hFRjhH0SjRjRpqlHZGk7M4JVW7MisbaMcp1/tp6mR8+JLdabHl6t7Tq3bnN6R0j79xr/5bDr/AC29s/SmGyjW3equAB6G/gZYxso0vNUaXpuzrO4lJYiv77CR8a2JYHmCrAg2SmoAY2001IBa1yVsNbKJnJy5c9ILOnf3I0sQTk2VsfWWlTKpzJJJ0LuftHpubDl5kk1lWu7maS0itkZsKTu6/PL4I/m+iFdCreZaPa0p5RMBrOU3hFdxi6VC2k+r0XzL/DKZLXHQzeyX4vyPD2sXzcx7KBL07H2AEAIAQAgFXig/hP8A6T8tZyrx5qcl6G0dzGq88VgiHGNzGn3OV84GjMnOx1tbmBy9ZYWjjjC+LuXPCJUFUxNebo3t9ClUpJVQGx00GXVkHIG9s662AJB0uDbuiQquPLU+pexqzoTaf8P9n36emdRXW4d0q0/6mNM/BwJ1UFLWLX1JsbtY1jL5a/ZneGwYJyishqWJVUzNfKLm7WAGgPWZlSTi8texwuLyHI+eD5eucfbc+VjtKiK1Pntblc8x2ycBptg0K2Pq6W6yRbw1yem/x2156kq76aL3f8FDC0czC+w1MkVZ8sS64vc/69s2t3ohpi6jLTLKGJPdWwJ7x3OnQa+dpvwu28WtzS2jr8+h4u0pc88vZH1KVRlAqD2FO1ghBzFRawC3DNsN8qyxqK3t5Oc5c0ixq1oU+p29ZVXKoyoNbXuSerHmfgByAlVcXNS5ljp0RCj4t3VVOPURY2vnP0nanBQWD2lvaxtqKpx+b7vuV6D2M6yR2pzw8Mb4SiW0+P5CQ5vmlhHmOJVZ3114UPhj1+7G3CV/jZelhYa2uw59ZOsqTjN5JV3Qp29rGMO/1PWZalIEAIAQAgBAIcYt6bjqrD5TEllMzHdHn4axtPGzhiTRHksSYwwpOXMh73M8xzAGmx6+B9ZNHyx5obllYU6Ty5avsc1MIH71Oyv90WAzHUlDsDzynSTIThWWHv2/Yto1eVYqarv1+f7rUo1mYHLVUX6OMp94HQHQ6La9+nrxdph+VnTwljmpPT0/v6C3EcUCEZEylWBtZQLq4YbcrAg9dIpU5QmpNnWNlUnrN5T9fQ54ogVzl902K/6WGZfkRI9WHJUaPE3NN06ji+jKgM0wcSliDcn/ADaTaaxFH0bg9v4VnBdXq/mSYRbC/WcK0sywea/yK58S4VJbRX5suUsSy3yuy33ysVv8DNIylHZtFApNbEDPCTbNoxlOXLHVso4qvfTlJlKnyo91wvhqtKeZfG9/T0KjrpOyLCSyd4DBmow00G5mKk+VYW7K29qyhHkh8T29O7+RpKdlBAIUD36nTa6r1c7Gb29Bt+rIlKjTtaeX7+/q/TsSdm0BrggWBamAP6ufjLj/AFfBim92VdxxF3T5V8K/N/t2PV4IgQAgBACAEA+MLiAefOUVmVr7aG2zfpPL1klUkpfI3uKSpyy/+lkr/vrUshQZmqNlsTlQagnMettvjytJPD6EJKVSb0XTqbWlNt82dhvlDqXQ6G4ZTup5g9CPgb3G80rWuPPB6bpltTqJtKW5XOIe2RibE+6wDi1vxXB+InL/AGKsVh/mdlGK82PmtPsVslG65qVM3K3IBQBWzAN3W1F16DSdaVxzSxKKOniVZJqEns+uf0FXFqpJsVVMlkyrewC3FtSZwqzc56rbQ8fdVJVJOU9yhmnPGpyistIoXk4+qQSjBLsi7sBIT1Z8yuqjqVpzfVs5Z5lLLOdKlOrNQgstlStW6SXTp8p7fhfC42keaWs317eiKzNO2C3bBT6mG0llkW4rwowc5vCQ5woZVVU+2DmI3NzsPEgW8Bfaa2kJVqkmvb5FNb3dOcJXFbvovsRY2ofdXvMgYlB7lMcrnrv4meloU4UFruUtzVqXku0f7v6/kiz+zeoalUsxufa0vgNZpXk29TaVOMEoxPY5xOIQAgBACAEAIBhmwyvVqq3ds5s3T+2k83fRSuNXjJZXFKM6FN9cP7i7F4bLdKi3U6HxtsQeRE5UK8qFTK+aK2LnQlkrHFVKNiDm2C1PvC+ocbG12JG4PPXNLilGM/PTfle6/uzLKMo1Y5X/AKGP/mUIAqUm7wJDUgKgIsDcobFdDsCfWclTo1E9eVrdM6RnOPqRJi6FRsiEBmuBnp1KZJA6lSL28ZiVlJJuLi/mSI3aWssi3jTAuSGDXCEkXtmsA2/jf4yuqtOeUeZvXCVRuG2RbeaEdaFZVtoeX05SXF5WT6PYXSuLeM17P3PtbEAc5z8B5PPVP8fm6zfMlH8/oUKuLJPhJEaSii6tbWjbLlpr59WfVabYJiZydYbxqzWtWhSg5zeENeH8NNrtoPmf0Eg1rjLwjx95czvJ5ekFsu/qfOJY5adTLm9n/Dvmtc2zWyqPvH5ay84JLFCTxq3+hw8Dma10XQr8G4LXxz2RDTo6aD7QBOrMd9zqfS8s5Sx7nZzUVhHrvZ3s3SwqAKAWH2rc+dv13nB66nBybHUGoQAgBACAEAIBjsRYYqoDzIJG2lzKficY5g2urJVPm+WC5jFWpTcHX3iLDYgC3kd/nI1TlnTk/drTbYzKKawzHJX3BAIO6nUH+/iNRI1GtOlLmiyvhUlB5Rz+7rcGm2Ui5CuRa53sxGU/1AeZlrC7o1liosMnwu4y+LRiniH70oUtTa6OrrVyk6qqqO+LqR3AfO8sbe3ownzwe6xg75TWjL/EyMxK6K4V1HQOA4Hpe3pPPXNLw60o+pSXMeWTQvzTng4FPH4fONCVYbEEj0PhOtGryPXYmWl5O3l5Xo90InV6Z7wPnuD6yxjKE1oz0NvfwnqpF2kbjSc3puWv+xS5cuSXzLWHw7MbATjOtGJArcZow8tPzP02+o/wPDlTU6t8hK6rXlPYp61apXlzVX7Loi6XFj1mkI5WFv0ORZ4X2I/eaor1rimFAAI3sSb29eennPTcPpSo0uWW7eTDnphHouDwaUlCU1CgdPzPMyWcyeAEAIAQAgBACAEAyfHMIy4kVbdwqQT490j6N8ZWcSpuUMpZw8kqlJcuDlavQ2038PGVEZ5XleP71OhmuI4BkJI1H0nFPD5WV9ag08rY6bB3HdJ0UE3218R+k3gpyTaWxJXD5TpqcH8isS9PUFl8VJHzE6QqNbPBDnTqUnhpopYyszXLMWPUkk/EzLbk8sj1G2tSleMHMCZnAOC8zgbE+DwbVDpoOsw5a4W51p0pTfoPaOBCABf6m/z6TnKlKTSbJ8IKC0Jaal+5TUsx6amdKVHxPJTXuzZs1PBOy6pZ61mfku6jz6n5S7trOFFd33ObZpZMMBACAEAIAQAgBACAEA5qIGBBFweRhrIM3xPhTU7tT7ycxzH6iVF3w/Xnpb/ckQqZ0YrYhtt+kpqlNyeNmuh1FWMBV9GKHLbbSwOxA9JZcPt5zpSa6MmWt9Rpfg1Vvqjo1xbvrl2/iJqp00uD103nWpRjL4l8yfKlGaxHX0f6MX46gvPmLhk2Poecgzoyg9Hkra3B4VU3TeH2YmZrTODzMlyto5pqWNhqZltRWpiMXJ4QywXCr6vYAcuvrNObm22JVO31zIc3CgjYbeMzlRTJi02J+HcMqYlu6MqDdjt/c+EkULOdd5lpH7mrkbjhXCqdBbINebHc/wBvCXdOlGnHlijQvToAgBACAEAIAQAgBACAEAIAQBFxjgWa70tG5rsD5dDIV1ZwrLPXudIVGtzAcdxj069ElvZ6OrFhpcarmHnzmOGxqU3OMl2+ZI8ONRaki4wC+ns3Ovs90cGwJH10lo6MKu39/c4qvVttXrH+7dvsVMbVTKSgKbXTdbncrr5aSrubRw3R6Hh97C5WE8v8/n+5SwmAaobLtfRtriVL+LljqzyNSg5VZL1f3NLw3ALSNjlvdPxXzX+J0+skUKHLNuo1nTHVa/qSIQjBYRBUrBb21IY8tN5F2lyx1eX9zfI94H2XZ7PiLqu4TYnz+6PDeWVrw9R89XV9jVyNlSphQFUAAbACwEtDU7gBACAEAIAQAgBACAEAIAQAgBACAKeP8ApYpCrgZuTfr1mMdTaMnE8q4vwitgiUdfaUb5rcxyurb/5rOkZa67kuM4zWGVG4jTBAzZkYXDEajUizDqLb+MmQqZ0miFWtJRfPSeH/AHYdYNgwWxsCBryy2/SeKrw/+VKK0WX9DaHNyrm3GVE1KzmnQBN7XO1gNL3+yLSXFzrScaPw9X+xls13AuziULM1nqfe5L/pH57+Usre1hRWm/c0HkkgIAQAgBACAEAIAQAgBACAEAIAQAgBACAV8dgkqqVcXHzHiDygyng8t7V9hGpkvS1U/D1+6fkZtGeNzvCr0L3ZXsxVq06ftAaaKoBJ3Nvujn57ecqZWHiV5Tltn6nOctT0Lh+Ap0Vy01sOZ5k9SeZllCEYLEVocy1NgEAIAQAgBACAEAIAQAgBACAEAIAQAgBACAEAr4/+U/8Apb6TDMrcmp7DyEyYOoAQAgBACAEAIAQAgBACAE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AutoShape 40" descr="data:image/jpeg;base64,/9j/4AAQSkZJRgABAQAAAQABAAD/2wCEAAkGBxQTEhUUExQWFRUXGCAZFxgYGBwgHBsgHR0aIB8gHBwdHSggHRwnHR0cITEhJSkrLi4uHB8zODMsNygtLisBCgoKDg0OGxAQGywkICQsLCwsLCwsLCwsLCwsLCwsLCwsLCwsLCwsLCwsLCwsLCwsLCwsLCwsLCwsLCwsLCwsLP/AABEIAMABBwMBEQACEQEDEQH/xAAcAAABBQEBAQAAAAAAAAAAAAAGAQIDBAUHAAj/xABMEAACAQIDBAUIBgYHCAIDAAABAgMAEQQSIQUGMUEHEyJRYRQjMnGBkaGxM0JSc7LRFSRicpPBFzRTVJLS8BYlQ2OCouHxs7QIRML/xAAbAQACAwEBAQAAAAAAAAAAAAAAAQIDBAUGB//EAEARAAEDAQUEBwcCBQMFAQEAAAEAAhEDBBIhMVEFE0GRFTJhcYGh0RQiQlKxwfAz4QYjU3LxYqLSJDRDgpKyFv/aAAwDAQACEQMRAD8A4dQheoQvUIWzu5uxicaxXDx5gPSYmyr6yefgLmstqtlGzNvVD4cVNlNz8kdbF6IJg2fEyx5U7WRLtntrlJIUAH2865Fb+IKURTaZ7cPVXtsx4lE0G5OBKgnDob89Rfx0Nq41Ta1rDjDz5K8UWRkqu090sBH1Y8mUtLII07bgXIY3JzclU+s2HOraG0bZUvHeYNEnAdg01Ki+mwRgqeG3WwEkU0gwy+bLADPKpJVQSGBN0N9OeljwNX1Lfa6dRjDU60cGnM8NcO7TgoCmwgmE3Ye62zcQg/VmV+rR2UvLoJBcEEtqLgjkdOHCnarfbqDuuCJIBhvDXDNNlOm7gkw262zWhjl8nbzpIRVeUsSM3AFgfRUt7DSfb7c2q6mHj3cyQ2OHZqYQKdO6DClm3KwCywR+THzockmWQFcgB4XNyb94tUW7TtZpvfvOrHwjGTCZpMkCM1LFuVsxpTEIWLAEntS5dCARmzWuCRp+RtF21LcKYqFwjubPL8+iN1TmIUMO6OzT5QTh3VYGKuxkc3siuSArknRhpb8qm7aNuG7AeCXiRgNSOIjgkKVPHDJPw25mzpYTLDh82hy3mazEDTtK7ADxqNTadtpVAyo+NfdGHMBMUqZEgJDuPg7H9Ta9r265+Oa1jZuOXtd1PpW0z+r/ALRpnlrglum/L5qY7g4KxIwxJzFbdbJwBOvpd3z8KiNr2qYNThOQz0yT3LNEo3BwVlPkpueI62TTu+tS6XtUkbzL/SPRG5Zoo4txMGXAOEIUi+brpNPS0tm8F9/hUnbWtIaSKknS6Ozs70CiycvNRruPgyt/JDwJ+lk4g9kelrcXPu76kdq2iY3unwjx4cEt03RTruHgbNfDWI9EGWTXQW1zczUDta1yIf34D0T3LNFEu42C0/VDrl/4snMXOmfkdPjUjtS0/wBTXgPTilum6J8O4eCJF8KVGtz1rnmcvBuY18D6qi7a1pAwqSf7R48NUxRZokbcTBXIGFJ1I+lk5AW+tz4/CmNrWqJNT/aPRG5ZovQbi4IntYXKMt79c/HTT0vjQ/a1qHVqTj8o9ECiziPNJFuLgzlvhOOW/npNL3zaZ+Vh68w7qHbVtIn+Zr8I4ZcPyECi3TzV7BbgYBsubDBQRw62Qktc6Dt8ABf2iq6m1rUAYqEn+0RHLVMUWaKzhejvZ5bKcPryOd9fZmtwqrpq1kYP8h6KW4YOCVuj/AsroYFAABDKSG587/60pDbNqEPD/pCDRZlCycR0ZYYaogI7mZ7+8N/Kt1H+IX5VRy9FWbOOCqxbAwSyPD1EZZLZgbsR2Vtck+N67dC0mtTFRswVSWAGFS2huPhnPZVoj+y2nua/wq8VnBIsCw9odHbrfqpVbwcEfEXHyqYrjiFEs0QjtDAvDIY5FysOX8weYq8EESFAiFWppK9szZE+INoIZJDw7Kkges8B7aqq16dETUcB3qTWl2QRXhOinHuoJESE/VZ9R68oI+Ncupt2yNMAk9w9YVosz11fcrZhwOFSBgC63MhXgzEk3ubE6WHsrzW0LSy013VAcMI5LXTYWthbc+PYqQkZNhqSwAA5nmazUqVN7vefHgSpEkLOgD5Vsi2t9s/5KdTc3jLjyH/JABUW0sAZkKSRqRofTIII4EELdWB4EainRrU6TrzHOnuHIi9kgtJEFVodllIzGEurDKc08jG1rWBYEgW5C1WPtDHvDy4yNGNHGeBx8VEMgR903BbM6k5kit2Ej+lY9mMEKNRyudalVrtqiHPOZPVGZz4phkZJibGXqo4hGwWNs0ZEzZ1NzqH48GYeINqZtX8x1Qvxdn7gg+ExwS3eEKycES0TmMlogyoTKfrDKSw+sTYam9VCqwNc0OwdE+6OGIjHDwUruIOiXD7NySvIkZUyHM4Epys1gMxXhewGtqH12vphjnSBgPdEgaTMwkGQZTocEU63LHYysXciU3JIC3BtddAOFqi6qx12XH3RA90ZZ64+KLsT2qLDbL6tXVYvpPTLSlmbS2rMCTYaa1OpaBUc0uecMoaAB4AhAZAIUrYQm3YGjBh5w6lRYXsvd36VEVGY+8eI6o44n4kXU3DYdlIIjW4JPpnUsNeKeApvqMIxceAyHDL4k7qnwsDIqoqLlF7dtu+/NL1XUdTe4uc4z/aP+SACMAoV2bbJaMdgMF862ga9/q68fl3VM2hpn3jjE+6OGXxJXE9sCTH1ZjUqePnD3345O/WkKtMPv3jP9o/5J3cIXlwLXJ6tbkqT5xvqWy/UsLeFBrU4i8ePwjjn8SLq8NnkEN1a3BJB6w6EgD7HcAKN8wgi8cf9I/5IuJcPhWQAKgAAsPOMdL35p33pPqMeTecf/kd3zIDYySjDNe+QDUto54kWP1KV9mV4/wDyP+SLqgGAsAAiiy5R2zoAbgDs99vcKuNUZlxxM9UccPmSuJ8eEsSQi3OW/nD9S2X6vhUHVGkQXHCfhHHP4k7q9AmS2WMDKSR5w8Ta/wBXhoD7Kb3Ndm86dUcP/ZINjgposRMZVsqKDcasTy0toLc++hgsrG+8HO8vuUzeKGt+N4MVhJoEjVAZC4JJLAi404Cx7j4V1NmWOy2hjwZMR2fQlU1XuaQoId4MY4sDGpP1gmo9VyR8K2DY9lByPNR3rkzZOzurkkYm7t6THixNiSfHjXTEBoAyCqOa0JqEJrG2nfQhc36Tx+sxn/lD8T1qo9VVvzR50f7iYUYaKaaMTSyqH7YuqhgCAFPZ4W1IOt681tLadbeup0zdAMYZ4dq1UqLYBK6HBCFAAAAHADQD2VwHuLjJWkKxELHXheqDmmclmyta5Olib38CRUy3GAozgljIKmxuGAGnO7LQ2Q7HtQcQpIV7I9VVPPvFSGSx9t7zQYc2Zsz/AGE1Pt5L7Tettl2dXtAloganL91fSs76mIyQjid98TM2TDxhSeAALuf5cPCu3R2JRb1yXHkPXzWwWOmwS8/YLMxG1MeULvLIFHHVVIs2U3QWawchb2tc1ubs+zNyYPr9VMMoXroA8z255ZJY8TjuzaZyWGaxmW4UrmzMC3YXL2rtYW9dTNhs5/8AGOSIocR5eGGvgrKbyY+IkN28tlOeMEAkEgZktclRcam41rNU2TZn5NjuPrKjuKD8sPH1W7srpAjbSZDH+0vaX2j0h8a5VfYj2iaTr3YcD6fRU1LE4dUyi7D4hJFDIysp4FSCPfXGexzHXXCD2rE5pBgqR2qICSYtMoUM+KjQ2Z0U8bFgD7iamylUcJa0kdykGk5BSNjI19KRAbX1YDQ+3hSFKocmnkUBrjwStjIwbdYl+7ML68OdIUqkTdPIounRKcWgOUugbuLC/uvQKTyJAMdyLpzhebFoDlLoDe1swv6rXoFJ5EwY7krp0XlxSXyh0Jva2YXv6r0jSfE3TyTunReGITXtr2eOo09fdRu34YFKCkadftLwvxHDv9XjTuO0KIKglxCi3aGuvEeFWNpnROExZ1PosCfA0FhGYSIUisKgQkngUpQhHpVW7YB/+a3xUfzFeg/h0m/VHYPustpyCi2eLW9X8i3yr0KqVyUdp/3h+EfnRwQmmhJNY0Jrm3Sb/WY/uR+N61Ueqqn5rtO5v9Swv3Ef4Frw9u/7ip/c76ldCn1R3LdWueVYpLcaqOaEG707Led47L1kaPMWiNiruD5vMCRdfTGpsCV0PCutZLQyjfBN1xugHiB8UZ45d4lUPaXQl2Fh2hSQPCkNkVmEdhEWz3ORbkrYWDEgX0NK0ObVe0tcXYkCetEcTxk5ZwhgIwhYW3d65Jm6jB3sbguPSbvyn6qgXJbu10AroWLZDW/zK4k8BwHfqfJdijZmsbfq/n79iw9m7KUOjz2OHZHLSKxCqwV7KzgGzZwBbW9xbMDr3YV9WsYLafWEYcYw4aRyU0+2olTqoow69pWa2QSIyoL5RqknYW5GhK31zGmqxZnuN55jLtgieYxVHH7emlDIxUI5JK8tStuJ1IyCx46t308SoltnoEFzsRz46d6SDaMoygGM2XIQVXtLly5XawLALoBfTTuogqs2iyE9bt4554aLUO8Eo+kjVkEiSXQlblLWFwSvogJwBAAFBU2UaVSTSdwI1z8+3vXkaPFBF9KYhpJ3APWki5yxrazXAVQLtxJKi16UIN+iTHVyGnefqfqqCYyXBYh1ikvlIDA+i2gNnUG2YXymx0INjWa02WnXbdePHiFeGtr0wXBdH3f27Hi0uvZcemhOo/NfH5V5K2WJ9ldDsRwP5xXNrUTTMFbIWsMqlDm1d3GnxTSFgsZhEeiqzXzE2s6kAWPEa107Pbm0bOGAS69PEDLsI5LTTrhlOIxmfyFmY7dCQSL1QDRrEsYzOobQm980TjnyArVS2nTLDvMCXE4Ax5OCuZaW3fezmfzEKzLui002IaRlRJBGAFVGPZUAi7LdLEaFbX9gqtu020qbGsEkXs5GZwyOPioi0hrWhuYnVNk3N6yWfO+WN8gSyozEKoGrMpKnTkdaBtUU2MuiSJnEgYnQGD4oFqutEDHHVM/2ZlGKaXIjIZVYXdb5Vy8c0TG+nJh/OpdIUjQDJIN0jI5mdHD6FHtDd3dnGO31+yjO6E2YPdCfKusK5VByZibiQLnv+ze1TG06UXcepE45xpMeMJ+0tiP9MePdkmybnSs8hzAJLJI0qhvSW+eLl9rQ91Nu1KTWNEYtDQDGRyd5ZIFqaANQBH3UjbuT5bWW/kPk/pfXz391udQ9uozOP6l7wiFHft/3T4JmB3ZlSZFez4ZUYAE6jrAMy+K5hp66dXaFN1Jxbg8keWR74Q+u1zSRg6foru7O7ogeZ2RVYyv1ZB4Rm1h4eqqLdbjVaxoMiBP93FV1618ATw80RBLVzCZWdPjFIoQl0ki/kXcJ3HvQ2+Rr0H8Pdep3D6rNaeHeoMF3n1/P+Rr0SoVua/WP7PwLQhMcd3GhNIgppLm3Sh/Wkt/Yj8claaPVVb812zdVbYPC/cR/gWvC2z9ep/c76ldCn1R3BbSVherFNl0NUkykhDebazYYrllw8QaWS/lGexsT6OXnrreunZbM2u50tc6AOrHnKpc8tAxHiq+z9oTz4TESziHqjGchjEgvZ2Vj2uKMMpUjiDVzqFGjaWU6d68CJmMMiBhxGIKnRc5xBOq5tg52RldCQym6kcvzHK3MGvVr0RYHNunJLjMQ0jMzfWcuQC1rtxIBJ9VzrbnQpMYGgAcBCycfOwdI1Ns2pPPjarqTARJXJ2paqlMimwxI8Vv4TZQHE1ElcTNaMWCFqjKaecGOINvhQmCQZC1t3dzIMUJCzSIysNEK21F+BU2Oh4acNKULoM2nVaIIB7fwrY/ovw/Drpven+SldUulavyjz9VnLsnZuCnB/SDrKh1RcrnxDrGhNvA2qNWyNrMLHiQVXU2m54ulo8/VGWzNsYLEC8M8b/8AWAR61JzD2iucdhWYfCeax+0OWp5Itzx99R6Fsuh5qW/ck8lXxpdCWXQ80b9y95IPH30dC2Xt5o37knkg8aOhLL280b9yXyRfGjoSzdvNG/cl8jXxpdB2bt5/sjfuSHBL40dB2bt5/sjfuUL4Rb86OhLNq7n+yN+5MGCHjUDsShq7mPRPfuXkwY8f9eyl0JQ+Z3MeiN+5KcEvefh+VHQdD5neXojfuSpgh3mg7Co/M7y9Eb86IL6UIgnkVjxnPwjf863bP2eyylxaSZHFV1ahdCz4TW5RVuVu2/rHyWkE0jd9CE0g8KElyjfzaCTYo5NQihL95BJNvabeytlJpDcVU4yV9A7rL+p4X7iP8C14C2H+fU/ud9V0WdULXRaxOU5UpGlU8UkObWxzRN2cPJPeR79Xk7Ot7nOw43tW6nSbUJvPDcBnOPIFQkgDCVVxOMaXCz5oZIT1Y0fL/aWsMrHUBQfUy1dQpNp2lkPDseE9h4gax4FWUyS5uEYhckWvYr0bcWhPYVJBWXix+tRez8RrRS6pXnNsfqt7vujZFqgrnhSx0k1Ja9CEabiL2ZfWvyamEisPpA25LLiodmYVzG8pHXSLxVTc5RzHYBc+FhzNXMAAvFQJxhEsRweyo4IlRYklkEQbS5YqxzOx43K2ue8cqhi+U8AhraW7cOL26rKgy4eNJMTYCzSXYxqf2rZWPeqgGphxDEiJKq76byY6HbGHgidFQmPImuVxIxUmXS97g2twABGpNNjW3ZSJMrpyyqSyhgStswB1F+FxyvVBCmqu25Jlw8rYcI0wUlA5st/H/Q5XI40CJxQVX3ZlxD4aJsUqrMVuwU6eBPIEjiBcX4U3ATggLTzjNluM1r2vrbvt3X50oKJWVvZtSTDYOeaFVeSNc1mNgBzJHOw1y6XtxqTRJgpErE6Lt4cRjMKXxABKOUEgsDJoCbqOBFwL8DUqjQDgk0orkOo+HuquFJJJKFXMzBQOJJsB6yaIJTlZG6u3VxcRlXLbrZESx9JUYhW9oF/bTcyCkDK2DUITUkQoQgnpKAMmBUi95XPPlG3dU28e5B4LJEYB0HzqCYU0ygMV5ZgdSfsL4+PyoTURjPG9CS9J3EXBBB8QdLe2iUQuQ717KGGxBRT2CMy34gG+h9RBrbTfebKqcIK+i91z+qweESfhFfPrYP5z/wC4/VdFuQWyKxOUlMBUAJKRQhtjFzjECLDhAXdy0kisyqFCaWUi7MW0uRoGro0qdEsdUqzhEAEAmSdZwEaaKBLpAClgxLS4SZpVyMokU8bdhyuYA6gNbMB3EanjRSpNZa2BhkG6ecGPDJW0nGQTqhbdnZ0D4XDStAmZY52a9znMajKXvxFzfLwr2eC2VatVj3MDj8PhOii2jsnDtGuIe0Ikw8RtGvZWSTrDmyD6vmwuUfaJ8aQU2V6oduxjDjmeAjCfFc6mP61D7Pma00eqVh2z+q3u+6PUXSqSueE+1JCdahCMtxD2Jf3l+RphIoE2dMBvK5fiZXUE8vMkL8AB7a0H9NV/EjPpUwEUuz5DKSpjIeKwuS+qqtuebNl9t+VV0yQ5SdksTorXFYXFTYLExkZ08oDk3OhRPSHEEEaHhlPfUqhDhISaCCsjpPWQ7bwwhIWUpCIy2oDdbJYnwB1qVPqGUnZqtvDhJ9i4yKaGdp2nUmTPxkKlc4fllJYFTxXXXTVtIeIKCIRz0s5/0VI2Zo2vHmVW0YMwUoxtcr2r6WvYX0uKqp9ZSdkvdGU3VbHjmlkZlVZHOa3YRGYZV/ZAW4vfj3WAKmL4SbkhbY+6s211O0mxT4eWSRggUEhI1OUKpDKQQQ2t9eNrk1YXXPdSicUV7Y2CmD2PjIld5GMUjvJIbs7FbXJ9QAHgBxqAdLgnEBZ3RJiVi2U8jmyJJIzHuChST7hTqYuQ3JCO874uaCHbPXdXaU9TFe3VJmyoRr2mJBL94I5Cwm2AbqR1RhvQfK9jNPiIAkywl1DDVG0GZeYBtcA6241W3B8BM5Kp0S7Ig8jTFGFWnV5LPbt6FhYH1aU6hMwhowQtgtqx7VlY43FvhZA4OGUECFRrca285f6xIJ5dwnF0e6FHPNdZ3U3cXCKfOyzu4F5JXLG3ILc2Vdb6ceZOlUPdKsAhYPSaLS4Br6da628TGfy+NRbmR2Jngssm1RUlPL9I59X4VoCEjLQhN6vxoSXMukofrSfdD8T1qodVVvzXdt2V/Vovu0/CK8FazNZ/efqug3ILbjFYXpqQnQ+qoNzQhbbEs6OeoiSS7tmzyFLd1rK1/wDxW2m2i+TVcRpAn7hRN4dVQJiMQ0GJ6+KOIdUcpSXPfje/YW1rD31fSbRbXpmk4nHGRGnaVOmXSJGiDdhbxRQwQxMrkL1yuQB6MosCtzqRbgbV68Lq1rI973OBHwx4J029fV2SBSUSBIkaQDNmTOM9gbDsyMLa8qaG2K9i/MkkxoYw8kBTD9Zi9nzNaKPVXM2z+sO77lHsfAVSucphQmntxoQi/cQdiX94fI0BJAnS7sOSDFJj4bgMVzMP+HIlsrHwIAHddbcxV9J0i6VW4cVbwW+kGPxGHOKZMPFhx1rK7DLJN6K5SdMiC7C5BuR3XpOYWg3UB0nFFeM30wxkWLCOmIxMtkQR9pV4ks7DTIouxF7m3tqttM5uyUy7RBG/GPi/T2HcyKFiMIkYnRCsjMQTysGBPderWA3CoOzT+mzEoZ8KoYEorFwDqoZo7E+sKT7KKORQ9FvS5jIzsp7Op61o+rsR2+2rdnv7IJ05VGn1k3ZKnulH5Ru80MRDSdTNHlB1DkuQp7iQy+xhQ/CpKB1VldEm+WHhw3k2JcQsjMUZ9FYMbkZuAYMTobaEeNpVGEmQk0oq3w23BPsnFSxyq0bI8SNwDN6NlvxudB3+qotBDgmTghLciEzbBxcMRDSnrewDrqoIFv2rWHfU34PBSGSzOjrGYWQxnHYlQcLphoZSFiUcc9zo0gNxrqLA91m8Hgk2OKOd9dpQybKxUkciOjIUVgwszZrWU8ze40qpghwUycFU6HJlOzwoIJSV8wB1FzcXHK41p1cHIZkqG+eytjSyMJMQmHxF+00ZuM3/ADFAK37+B8abC+EjCi6KRiI8XPhkmGIwcafSKbx5jlKdWbmxIJuoNtD3aupBE8UNzWx0ptbyHv8AKf8A+HvWel1j3KTsgsu9Ckrcvpv7PwrSCajL8qEl6+lNC5j0ln9aT7pfxPWmj1VU/Nd82CP1eH7pPwivAWn9V/efqui3ILUjrKQmpG4GqoQg/eTCzyTBYZDGgLM5UgEsMmRSeIU9q5Gugrp2apQpNcajZOAE6Yye8YRKgQ50QvI0wwb9fl6zIc1jcAZtATYBjlsCQACb2ApN3Ztbd11ZH52CcgraQMi9quSwnQeoV7FekGITzTTKycWf1mL2fM1po9Urze2P1R3fco4haqSucFaU0ITnekhF+4r9iX94fKhNEOKjV0ZWVXVlIKsLqwPIg6WNASK49uduEMV1i4uDEYVo7AsGAWQktmADxkACw1U2tatD6kZKsNldP3a3UwuCDdQhzN6Tsczkd1zwHgLCqHPLs1MABOx26+FlxKYmSJWlTgTwJ5FhwYrbQnh7BZB5AgJkCU/a+7GFxckck8QdojcX+sNey/2kub2PP1kEDyMkiArW29jQ4qFoJluhGltCpHBlPIjkaA4gygiVJsrZseHiWKFAiLwA+JJ5k8STqaC6cURCwNu9HOBxMhlZGjdjdjE2XMe8ggrfxAuam2o4YJFoWlgt2MNHhDgwmaAggqxJJzG5N+N76gjgbWpF5JlOOCfsDYUODhEUC2UG7E6s50uzHmfgLWFgKTnEoAhD23+jrBYlzIVeJ2N2MRAzE8SVKlbnmQATzqQquAhItBWrhN08OmD8jyl4ddGN2uSWuCLWbMbgi1qV8kynAiFLu/u5DhIDDCCo+s9+2x4Zibce7Sw7qi514yUwIWe/R3s7LkOGFj9YM+e/7+a9/XSNV4OaLoWns/dSCGOGKIFFiYsLHVibXZjzY24/DQWlvCcUrq51vHtc4vGll1hw8zRRjvYDtt7SLDwHiaYaGDvSmVdFVBwKmrM484w9X4FpoUYGuvChNLfWmkuZdJR/Wl+6X8T1po9VVOzXftjfQQ/dqP8AtFeAtH6ju8/VdFuQWmlZSmnNwpFCGttw4hpD1EscdmbPnjL3va1rMtra+8VqpvoCd60nKIMfYqMOgXSqyRTjDzLOySMdFMalbgsv1cx1v41ax1HfsNMEDjJnzgKdK8CL2q5VsyEOUVnCLa7O3BQBcm3Emw0Uak2FewXonOLWSBJ0VnamCWMhkYtG5YIWtmOU2J0Nit9Aw466C1CVKqX4OzGfj+ZcFlYjCBmVuDLwPtqxlQtWW2WFtpEzDhx9Vr4XH2sDTJBXDqWGvTzbPaMVpxYrShUbt+V08lFNtRRz9gpStVKwVqnCB2q3sLfOWG8cUCyFjcatmOncONgL6DvqBK3nZlNokuI5K6Okub+wj/xNRKOimfMeS0dh77YnEyiOPDx24s2ZrKO86ce4c6x220ihSvTB4cZ7PzJV1Nn0qTZLijUYk+Fee6atP+nkfVY9y1ebEt4UdN2nRvI+qNy1PGLbwo6ctOjeR9Ublq82Lbwo6ctOjeR9Utw1eGMbwo6ctOjeR9Ubhqc2Mbwo6ctOjeR9UbhqYcY3hTG3LTo3kfVG4akbFnwo6ctOjeR9UbhqYMUfCn05aPlb5+qNw1SJiz3Cjp20fK3z9UbhqVsUe4fGjp20H4W+fqnuGpy4pvCo9N2j5W+fqjctXnxjWNrXtpx/OmNu2ieq3kfVLcNXCtz5LQoG9IuxN+N9b/8AmvZViJwWFqK7kgm3DXu051nuyrFbw8wcswN7mw9wqYEBJJiZkUZnZVHMsQB8acEolD+0N8sLHwfrD3IL/E2HxqYpOKV4LnG39qtiZmlYZb2AXuA5X+PtrSxt0QqyZX0vsYeYi+7T8Ir55aT/ADXd5+q6TcgtSOspTSu2hpGUIT3shxLN+rGxbPGxvbLnyASWJscgDHvva3E1vsj6DSd9wgjDOJw8cOzPsUHB0C6p8DC8UGSRixWSysSSSnXDJmY6lsmW5PO9UveypWvNEAjzu4+EzCmAQ2CsLeHc9ZlEsFklIBZeCv8A5W8eB599brHtR1I7upi3XiPUfnYuhZ7WWC6/EIawG13wsyieG7xrlXMLOii9sp4ML6X10zAHWvS06rKjbzTIWmpQbVabjsDj2T+eabBBhpVjRFYyrCCwUhMzroUUsLFjcsWIOiADnU4QX1mEuJwnvga4cgO3FOn3aBF45gymXIug1vL1YNw1yScx0WxCNryoSFsOTm8J8p07uPFV4tgBmdUmVirBBZdCzLIwFwSALIddfgacKbrUQAS044+GA+6bs7ZiPB15N8pJdcwUAJlOTgTndScuo9poSqVnNqXAO7x49w45rQh23FhdIAsgI42K2Ku2RrkAh+rYhrcwOIuCSqXWd9bF+H+MfCRgqmyNgTYyQuFEUbMWL2IXU3si3uffYd9c+17QpWcQcXaeuiufWZRbdzI/MV03Yuyo8NGI4xYcST6THvJ768pabTUrvvv/AGC5lSo6oZctA1mVaShCcKihIaaF6M6geNNCcaihMY0whIaaFTx2KKGOwBDyBDc8AQeHebirqVNr70nISpNAMrPh23J5K8zIoZXCaXZdWRSRbVspZl04lDbjWp1jZvxTBMETocifCYBxyBV26G8DZTX27KerHVhXd41IKsSueJ3PZFjoVt4Am/CmLHTlxvSACcxjDgO7j48EbpuOOU/WEr7dlCuwVLCXq0AzM30rxksgNz6Nxa3EjlegWOmS0EnqycgOqHZnDjB58UxSbIE8J8pV3BbRdp5YnCgIBlte5GmvcRc201W1jxqirQY2i17Zk55cvzNVuaA0OCF58AuGlmjAFpGM0ZsMwBPnFv3ByDb9od1er2bavaKAnNuB+x5Lm1GXHd6gkxKoCzWCqCWPhzroASVWuXR70YhFyRylRysF+ZW9axSbxVd4rHnxDObuzMe9iSfjVkKKjoQvUIR9uv0pT4WJIZIknRAFS5KuAOAzWIIHAaVx7ZsWjXcXglpOfEcv3V7K5aIR3srpdwLjzolhPiuZfYUufgK49TYFdp90g+X5zVwtDTmtrDdIWznUk4pFvyYMD8VrM7Y1raerPiFIV2aqm2/eALH9ZTXXn+VD9i2vg2fEJiuzVVtqb64NomCYmMta415jUced7VKy7ItTagL2wO8IdWZGa9F0hYAKAZxw+y35VU7Y9sJ6nmExXZqoMbvhsydcssiOOWZWuPUbXB8RU6WzrfRMsaR3EKbLWGGWuhCuPGzGuYcbk/ZdWYew2BHtvXXpPt4wqUp7iB6/ZbGbVA62PksrymNfQxcRGlsrOvA3GhUcDr4HWtzXVDmxw5equ6Tszs/onNtYktfFg5hZiZXOYC9g3eNToe805f8AKeSXt9kH+FJh0wpPbxsK/uq7H4gD41TUqVx1KTj3wPuUHatEZIi2XitkREFp1lYc5Lkf4bW9965tdu0qmAZdHZ6zKy1Nol2Ex3IjXfvADhiE4dx/KuZ0RazmwrNv2arz7/YEDTEJf2/lQ3Y9rnFiN+zVPXf3A2/rCX9v5VE7Itc9Qo3zNUo37wH95T4/lS6JtfyFG+ZqnjfnA/3mP3/+KXRNr/plG+ZqvHffA/3mL/FR0Vav6ZRvmaryb7YG/wDWYtP2qOirV8h5I3zNU/8A21wP95i/xio9FWr+meSe+ZqmnfXA/wB5i/xU+irX/TPJLfM1SDfTBH/9mL/EKDsu1D/xnkjes1TJ968A1r4mE2bMO2NCOfGps2dbGzDDpkpCswcU2Lb2zFiEIxEPVgghTKTYqQwsS1wAQNL20qT7Hb3P3hYZ7tfDtUjaQXXpxTMbt/Zshu2IizZg1xKVNwCoN1YH0SR7adOx29mTDERlOBM8RqhtqDciFH+mNlnPeeHtsGYiUg3BLAghgV7RJ0tqSedT9m2g27DTgIHu9kcRjhhin7Xl72Xcp4N4Nmo7OmIhDMLEmW/dyJsOAuRxsL1U+x257QxzDA7P25aKLrQCIJQn0h72RgwSYaSKVlzqbEHRgONj3j4V29iWOrSv7xpEwstoqNIEFc62nt6acWdja/BdF9o4k+s16FrGtyWUklZdTSXqEL1CF6hCMtjbrxmJWlBZnAYWawAIBA8SQf8AVtaX1CDAUgEQYXYuHQALClxzIDH3tc1UXuPFTACsrhI2YXRMo0AyjKAe4WqN4pwjPB7n4CQdYcNGzEm9xoCCRa3C2leW2jtK10qzqbXwBlllC1MpsImFs4PdfCAELhYADoQIk1GnHSuZ0haXOk1HHxKk5jQMAsmTdfBhWIweHJANh1aa25XtV3t9qvQaruZRcbGQVOLd+Ds32bhxcgN2YzbtENy1AGUjvv3irnWurjFd3HXTD7yo3R8oTYdgwHLm2bh1JKhuwhtdmDEG3CwUgcTmFN1rqiYruOcYnQR9we5INHyhOxOwMKDZdnwNxsckYGgBHLmSRcXtaostdoIl1Zwy4nUymWt4NCZ+gMPY/wC7oBb9hfsue77QVb/tVL2ut/XdzOo+0nwRdHyhW8LuthGF3wWHU6aZFP1QTy5MSPZVFTaFpaYbVcfE6+mKk1jTm0Kdd0sD/dIP4a/lVfSNqH/kdzKlu2aIcSPAuIWXB4UDESFIQ8Q7QV8rEuBlVrXZUOpsBe5sOoTa2l7XVXm4JdBykSBGZHAnIZ5KmWGMBir+39k4PDnDhcDA4lm6sgRAsLq7dkAam689PVxGeyWi01w+azhdbOeGYGPNSe1rY90KbDbK2bJhmxCYSEoquSDCAwKXzAi17gqR8qqfaLcyuKLqrpJHxYY5GfFMCmW3gPJOh2Rs/wAmjxD4TDhXRGAES3JkC5VAI4lmAA8RQ6023fuotquwJHWPDM+AElAay7eIClbYGD6l5BgIVKqzBZIkBNgTra9hURbLTvAzfEyRiHH9k7jYm6q2C2bgTg4cRJgsODIiNkWFCS0gFlW443NtdBxJsCasqV7WLS+iyq73SRJcchxP53JAMuBxAVnA7MwEmH69MHDkK5gpgRW0BuLEW5cb2PEEjWq6te2Mq7p1V0zHWJH55pgMIkDyUGEw2BODXGS4OCNDGJT5lGIBAPJTfjU3vtYtJs7KriZjrEYpC5dvEKzsvY+CxEYkXBQKp4XjgN/EGMspHtquvabXQfcNVxPe4fUAptDHCY+ivLuzg7/1XD/wU/Ks5t9q/qO/+j6qdxugWU2zk5YDC3ubXSPgOBPdz0rYKzuNd/DiVV/6hWIdkRFwGwWHC3IJEcZ01ty9XtNVutNQMltV095UgMcgmx7LjAW+Aw5Y+lZI7DsqRxF+JI07u43pmu/GKzuzE6keiX/qEsezI8jk4CAMACq5I9dde1a3j/qwTqzw4AVnRxMnwwTGXVCswbFwzGzYOAdkH6JOJvcejy099VOtVcCRVdmfiOXNTDW6LD3x3Jw+K6mGMR4Z3YlXSJdSqk5TbKbWuePECt+ztqVqF57yXgAYE9ufFU1aTTAGC55vL0WY3Co0oyTxrqTGTmAHMoQD7r16Kybas9oIb1T2/YrK6i4IGrrqpeoQvUIXqELqeyfoIfuo/wAC1ldmVYFcHOoKSWEaj10oTRPgNstCZFKZl6xrAHUa8r8R4aca5O0NmNtJDwYdHPvVtOpdVzCb5FpAqYdtTa7sBbvNgDewrDR2Hu3X3uBjhGfmpOqzhCIJ8GGVlbgwIa3joa4JqNbUvMnAyJV0SIKzju9FckAjUmwJtqQTYd1wPcKu9tfEfn5ieajuwm4fdyJLZcwtw1uLaaWItawA8ABa1qb7fUdnH5+T2zimKTU79AxgWsxGULx4AW8O8X9tQ9sfM4ao3YSx7IQZgM3b1bXmLEHhbkNOHhTNpcYywy/PzvRcAU2GwYjBC3sTfX3fID3VU+qXmXKQbGSmAqBhSQ/HumqSFo5Zo0LFuqBQoCWDNkLIWjBYA9gixGlq6LtoucyHNaTEXsZwECYIBgag9sqndCcCtDaGCWV4Wcuphk61ctrEgMtjcHSzHhas1Gq6m1waAbwg8wfsrHNmOxM2fsmNMO+GUyFH6y5JGbzhYtYgW4sbaU61oe6sKxiRd7vdiPokKYDbqkn2JG2FXCtnyIiKrBrOOry5WDD6wKg38Kiy1vbaDXESSTEYY5iNMUGmLt1TQYEiJo3lklzAgu+UNZhb6qgCw8Kg+sDUD2tDYjATGHeSfNMNwglVJ93YmwiYVsxjRVVTcZhkHZa9rXFu63harm22o20G0CJJM6Y5jX79qRpgtuq7hsERCYmkkkuCC7ZQxzX+yoXQacO7jVT6rS8PaAIOQmPMkoDcIKbgNliLDpAjOFRAitdc1gABxFr28KKtfeVjVcBJMxjH54phsNhR7I2ImGz9XcmRszs2UEngNFAXQaXtc871O02p1ou3owwGf3k/bSEmMDclpAVlgaqazJtiRsSSCSSSeHO/hw14c7C961Ntb2iJ/Pz9lA0wU6TYUZAvmuHLjtG9zb36qD6wDSFseJiMoy4Y+p8EbsL0OxI19HMOwUtfgpAFu/QDSk61vdnGc+KN2AmpsaNVCLmC2K2uDo1+8HhmIA4WPqp+1Pc68YnA8v8ACN2IhWocEEYtrdgoNzcdkWFu7SoOe57QDED75pgALL2nhnlxUDxEAYdszZr8GBFtL3JB09tdCg1lKyuLz18B4FVulzsOC2pZ3IIsBy76wt3Id7xJHYrIXENv9HGIeaV8MkfV5yFQNlItobBtLXBtrXsqO27MGNFQkGNJ+ixOoOkwgvaex58ObTxPHra7KbH1HgfYa6tG0Uqwmm4HuVLmluYVGrlFeoQupbJ+gi+6j/AtZX5lWBXM1RUk+NuFJAWpnu8n77fMg0ipKzglGbQcj8BUH9UphH96+crYhrb2+MGHJRfOyD6qnQfvNwHqFz4V07JsmtaBe6rdT9h+BbKFjqVMTgEHzb147EnLF5sa6RgaWBJzSNwsASTdbCu/Q2LZ2dYXj2+i3iyUKQl+Pf6D91m4/ZmLMTyys5CEhld2LCxUHjdfrqRrqDcXFdFlmYwe60DwCmyvQvBjBnoBHHx4H7qnFseTzeWRFd16zLmYFUys+djlygZVJNiSLjTWp7sHOFJ1oZjIMDDLMzEDmtCKXHxZjHJKygoMysXQmQXTKGvfMCNAL6gG1Z6lgoVOswco+irmzPwIE49hwzy0Wts/f2WNsmKivbiQMrj1qdD/ANtcm0bCY7Gk6Ow5ev1VL7Cxwmm77jmjfZW14cQuaJw1uI4Mv7ynUV5+0WWrQddqCPzVc+pSdTMOCs9SCSarvkCFBSJGBVbnEpKjtDbUELBZZURiLgMdbai/vBq+lZK1UXmNJCsZRe8S0Sopd4MKls08YzDMva4gki49oPuqbbFaHTDDhgmKFQ5NK9NvDhVIDTxqSAwu3EMAQfUQRQ2xWg5MP+MCmKFQ5NKkm2/hUOVp41NgbFhwIuD6iCD7aTbFaHiWsJ8EhQqESGlLidv4ZWKNPGG07N9dRp7wR76TLFaHNvNYYQKFQiQ0psm38KrGMzxhwxUqW1BBsQb+NTFitDm3wwxnlwT3FQi9dMKT9MQXkHWpeL6TX0bG2vt0qv2Wt7pun3su1R3T8MM8k6La0BF+tSxQyA3+qp1b1CkbNWGF05x4nII3T8o7PFeO28PlVuuTK4Yqb6EILuR+6ONHsleS26ZET45c0bl8kRlHnkocFt3DzSBI5kdjwAOunH4VOpY69Nl57CApPo1GCXCFoWsazqlSoeR4fKkkVFh4spfva3wzfyArQ8zTCiOsqGH2gHkZAjgjNqQLdlrd9xe9xcaiipQLGB8jh5if8ph0mE1VAkkUcrE+tsx/mPdQ7FjSUDMqZ0BBBAI5g8PdUA4gyFJDu09wsBPctAEb7Ud0PuHZPtFdKhtq10RF6R24+eaqdQY7guNb87teQYnqgxdGXOjHjYkix8QQfhXsdnW4WyjfiCDBCw1adx0Iu2S3mYvCJPwLVzsygK4DUE06I6ikmtbjJL943zNBTCubOPbHK1/karfi0qQzVTePeuTEv5Pg82UnLmXRpON7H6qW1vp36Djwtm7IFMCpWEu4DTv7fovRUbK2k3eVf8fusjZmyFSSOSbK+GGZZW1Co1iACRYm5ZHUj0lNxwNegAx7FdUtBc0tpyHYRqe36g6FLit5lVOqhS6KSM0osXjKFOrkVDYkA2zgg2VeYoLuAQ2xkuv1DidOBmZBP0jiV5sPtGdWyxusT6ZbKiWyxoAA+pGWOMA6+iDe9zVjKdR+QVFW0WKzkXnSR4nMnhhmSkw2y9o/Rx3PUtly50IBKA2s2jLkkIsbjtMKmbPVA7lR0jYHux48YP27lHjtoYyEdXiouyzKSskYUNlZGsHUC4sirYXAUAW0FqSXDArXTpUKnvUnY9hywIyPfPerMG0I8SiRykZ2kd5mcLme9zlikY2S9kQDs2JPEHQwKi6k+i4ublAAjh2kDPiTmsbEucNPeCQqVCm4YMVJUFkLDsuFa6nSxtwqitRZUaWPEhamfzafvj7dxjhOa6NujvSuKGR7LMBqvJh3r/Mcq8htHZzrMbzcW/TsK5dosxpGRkiauUsiH9qbvmbFifrGRep6u0bFXJzE8fs2PCujQtopWfdXQTenHEZfVaWV7tO5E4zisvGbmsJEOHdURIurCs0gPpsxN0YHUtzNvDhWuntRpYRWBJLpwDdAOIOitbawWkPEkmeGnarn+ypklkeWVgskSIyxMRfKtmvcG6nlrfvqnpEMptbTbiCTjjmZHioC0BrQGjIk4pw3PUyTXkdYXSNFRGIOVFy2ckG4/wDNHSbgxsNBcCSSRxJnBHtZujDEEmT2lV5t1JVxDywvGEJTKjGUWCKqgHIwB4c71MbSpmkGVAZxki7xM8QY8IUxammndcDOOnHwSYvc13ExE2smJMwQk9WVJvZ1tq3j6qlT2oxtz3cmXZ+KdQdEC2ARhk2O3wUeJ3KzzPKzizzM7qL9pDlKo3fZ1B9p8KGbVuUwwDJoAOhEgnkUC2XWBoGQHPXkp8HupII1QyJcYWSAnXi5JB9QqD9pUy4kA9druQyUTaReJj4g7kk2duaYZ4ZBIDHGpLRkG2do8jlfBrKbHup1tqCrSewt945HsBkA9ylUtl9jgRiePZMjktfZGxRDJPIch6yTOthqota3/qsdptRqsY3H3RB7VnqVS9rRoIWuaxKlKppoTZTZl8Vb4Efmatj+VPao/EhzZgDY2Q5WuFZS2VVX0wQBrmY2I7VjwOvAVtr4WZokZgxMnLugd0+Crb1ytEfTS+pR7gfzFZanUb4qwZlWKpUk9RSKFxvpz/rOH+6P4jXsv4a/Qf8A3fYLFausF7ZR81F91H+Ba7Ts1SFdMnvqKacra3FJNaxPnZddOsb5mgphW8INf+lvwmoqbOsECQylcrKSGUhlI4gjUEHvpr2haHSDkn47FtLI8j2zOxZraC54kDlSlKnTbTaGjgumdF+78PULimUPKxbKW1CZWK9kcjpe/GrqbBErz21bXU3pogw0R44cUWbWXQmt1nzXn6uSH9i/1nE/fL/9eCrHGGnvUGjEIk2jAjxlHUOpGqkAg+w1laA4wVpvuZ7zTBQls3o4wkis7GXVjZQ1go4W1BJ1vxqFeg1ryAulS2xaCwTHLNWD0Z4IaXm/iD/LVO7arOlrR2cliY3Y+yMLKFOKlWZTfLG5eRSP2Y42I9tRfZmvbdcMCou2tWIgwfBFWyd4sBMPN4mIkDtBnyOLfaRspHuFc87DsnyebvVYvaHHitlsIt+HxNR6Fsfy+Z9U98/VOGFXu+JpdC2P5PM+qN8/VKMKvd8TR0JY/l8z6p75+qecGvd8TT6Dsfy+Z9Ut8/VO8kTu+Jo6EsXy+Z9Ub5+qYcKvd8TR0JY/l8z6o3z9Uw4Rf9E0dC2P5fM+qN8/VTJg07viaOhLF8nmfVG+fqvNhE7viaOhLF8nm71Rvn6pvkqd3xNPoSxfJ5u9Ut8/Ve8lTu+JpDYtinqf7neqN8/VKMGnd8TR0JYvk8z6p75+qztuQhXiC6XVxf8Aw1y9rWKhZaTd02MdSfqrKTy5xlA+7+wHTFgHHY6Tq9SryqUblYjMx9egPDhcVntNra+h+jTE6AgjyH15ptZDsyiRPpJPE3+Y+SiuZVMtb3K0ZlTg1QQpKRaSa4505/1jD/dH8Vew/hr9F/f9litWYSbKAMUV+HVx8P3Frtv6ypGStWqCknjWhC2B6cv3jfOhCsYU6km/A/hNJTbmgOI9keqhe1CVjSTXZujFv93RfvSf/I1aKQ9wfnFeT2of+qd4fQLX2q9wa20BBXHqlYOxh+s4of8ANX/68FScJa7vUQfeCIJ9F0rNTYQVc52C9sgea0NtT86LWDvPAIoH3EC9JW3ZhNBs7CuVmxBAdxxRXJUW7r2YkjUBfG4pYz4irXO4Babvh9j4dERVRC6oz27TFjq7txOlz4WsLCqpe8wpw1oQ9t7Y0eO2rAMofqYxJiSALML3jUnmSb8fq38Kk15DCUnNBcoN/tuY6HaGGjilCK2UxrrZmZsh60fWXXgOWvGxDotF0qNQmV1aPFKWMedDIqgugIuA17G3EAkG1+6nCE7aIkEMnU5OtyN1fWXyZrG2a2tr8aBCCs3ciXFPgomxjRvKwzZoyCCp9Ekr2C1uJXSpmEgtd8WgdYy6h2BKoWGZgLXIHE2uPfUYRKzd6toSRYXEyYfq2mijL5XOgsCSSBzygkA2uRxHGmBiglCvRDt3E4uCVsQwkCSZUc+mSQGIYAWyjMLHxtbQU3gBJpKO5sWiFA7qpc5UBIBZrXst+JsDoKjCko9p7Thw6Z5pUiUmwZ2CgnuF+J8BrRE5IKFt0d+YcUZg00SscQyYeMkLI0YVMpyk3NzmPDw5UVA4DBJpBRPisfFCqtNIkYYhQXYKCTwAudTUaYkSmSpoMbGzZBIhYrmChgTYWBNgb2uRr4ipwgFUt4j24f8Aq/lXntv40G96vodZDGyoSMY79XlBDAPlGpzn6wAOpubG/AcbiuFWcDZ2tvY4YT2aZfnermj3ytG3bb/Xf/O9Y3dUKzipVqspp4olC4905/T4f7tvxV6/+Gv0qnePosdqzCh2Y9oovuk/AK7b+sVUMlaSXhUE1YShC1ZZPOS/vn50Jq1g9Wt3g/I0JszCXdPZ8MmGwztBFnQz37N85SO6573zWJvbhoNKk0AgSu3a61RlV7Q4wbvhJ4L2K2Rh5YUxEqlTJhogwgRR23aS8gRVsT5sAgAaMaRAIlNloqseabTk52Z4CMJnt5qzuHtspg0TJKbF9VjZhq7HQgWPGt1ma00wT+YrjbWcfa3+H0C18Zt4KpZosSwGtlgcn2aVqBDcguWQSgbdPf7rMXPniktO4eMRKXZcqKlmUakZUW5HA35HStrxiDxU3MR7Jte/FJ/4En5VMXRwUDOq3d2pA8NwGHaI7alTy5EA+2stpxetFHBq5PtSbJvSpkNh10arfh24FVf+5vfVYHuqU4roHSRsuCTA4hp3KKq58w4hh6NgeJJ7NueblxqpjIdIU3OkQg7oswOMwOLGGxEWWPEw9cDoSDGEFrjUWDBSp4HLbvNr4IUGyCq/TIrfpDBBCA5VchPAN1vZJ46Xty5UUxAKHZqhvrsmXY88GMhxLyTSZutZx6bCxe45xtcDKdRlGvAhtN5IiF0TpDLybGnZiY36pXYRsbXupK3sCyG5B0FxUG5qRyVDoXUR7Lzs7ZTJIxDHRApI7I5DQsfEk86b80NyQ7sPdobdWbHzzSROZykITKQkaBSq2I4gsdQeNzzpk3ckolGj7tRYDZeLiiLNeGV3dzdnYxtqTw4AADw9ZqEyU4gIa6DZwmAxLsbKs7Mx7gIoifgKm8YpNyQ5vNC+OwX6XknMbiYjDxE2AjVsqqlteuzKWJHG3KwsxgYQdUezviJthzNjogs4wsp1tc2jbK5Fuw5GpA4eHAQwvYJnJZXQbCjYKRiillxLAMQCR5uLgbXFSek1BR2zDPjMQu2kmzZsqFCw8nylrgIvFSCutmvYGxvenGGCXHFdf3D2LgMPCWwGR0f0pA+dmI5FuVvs6W10vUHTxUhC1tvQF1XLbMpB19fq52Nee29dFJpOv2K00M1mrEwte3vP5V5M3ImVrVKdyWfLbOCgIPCxLXN++1/hWlraW7BcdY8s1Akzgp1bvrNA1U0skuUE2Ogvp/IVMUmkgBw84SlfPvSHvN5dicygrHGMiA8Tqbkjlc8u4CvebKsPslC6czifRc+tUvuWzgPoovu0/CK0P6xQMlcRe+oJqzC1NC1J9JZfvD/KhCt4JDm8bH5GgqTc1lbv70LBDDGY2fK8hk1AukiZbL+0OOotTDowXprRYjVqOdMSBHeDxTpd7mSyYdSkaQLEnWZGa6kkSHs2zAMwAHfelejJJtgDsahkkyYyx4I26M8CDgIzb6z/AI2rVRqltMAfmK4O1aYNqce76Bb+OwgUXHGtdKoXYFcmo2EL7E2NHHjMY6KFaR0zEfdqxt3XZiT3k1IQ2SkZMBE74PSoCqSVIsEK1sLSPj9Y1VasH+Cso9Vcz6bd13LLj4b9lQs2XimUkpILa6XsTysp7zVTTwU3BUsJv9FjnwkWOYQRwnrZiblZpEt1YGW+VL3chtLi1O7GSJRptDpCwpZY8GwxWKk7ESIDa55u9rBBa5trYe2o3TxTlA/S3j4xtPB5nBOHEZmIB7PnA9+H2dbC/KpNyKROKsdPOLjdMLGrZnIeS37LBQpvwsSPhSp8UOKK9/dpRHYkjhwVlhRYz9otlsB6+PsqIHvJnJUeiUrPseSBW7d5o2/ZMmYj4MDTfgUDJDPRTvhHgBLg8bmitIWDFScrWCsjAAkejcHhqeGl5OE5JAwj/au9WFxGzcdLHJeJEkizlSAzGMWygi5BLqL24+GtQiCnOCC+iGEYjZmPwga0jlxbuEkIRT6rq3uqT8DKTclhdHW0cLBPl2kZFkw5KwK4LRxMWJfsgEiTOb5iLcNdBTdJGCQwXT9u7xYfE7Kxs0TloxFLFmykAsUsLAi9rsBc292tRAgqRMhDvQNil8lxEV+2s+cj9lkRQb+tGHspvSan79bz7FkkMGKQzyp2S8SdqM8wJMyk25gEjiCONJoMIJCyOi7ZdtpvJgJZHwKp51pFK5mZezGQQAzqxzZgNAP2tW44YoaMV17aRPBeJU2v3jh8WrzX8QRumTlK00cyub4XBYiPJJJHO8xjDvN1zfSsPouoz5Mim4Nha1iO8YK1Sg4mm0tDQYDbo6o+K/EyeHGcDoZtDs+Pf9kT4BQZJSeF7esKL/Mkeyqdm02PtFNjxIg4HuPop1CQ0kLa8lXuFeq6Psv9NvILLvHappwy/ZFLo6y/0xyT3j9Vwjpv2PFDi45I1C9chZwOGZTa/rIIv6r8630WNY0NbkMlU4yZUGzPoovu0/Dr8qqf1ipjJW15VBNSre9CFvN9JL++dfdTQreCHa9/yNJSbmEC8hSK9qEjUipLs/Raf93x/vSfjarqfVXlNqf907w+gW9tX0TWuh1lyKuSHtkf1rEfvp/8UdXO6p71W3rBEuIPZPqrK3rK92Sg2GfNn941Zauv4BRodVX27rac6zq1cZ3c6OzLicQmOwnVxhmZJo5GXMS5ICqGKZMp0sotYA6nSwuwwUQF0ndndHCYIHyeIKzaFySzkd2ZrkDwFhVZcVKFb2lu7hp5YpZoUkkhN0Yjhx0PJgDqAb2OtK8U4S7b2Bh8UEGIiWQRsHXNyI+YPNToedIGMkEKfGYJJY2ikRWjZcrIRoRRKITdlbNiw0KQwoERR2QPiSTqWPEk6mgmUQsjb+5eDxjZ54Az2tnVmVj3XKkZvbegOIQQFf2Lu7hsLAYIYgImuWUktmLAA5sxJNwAO61BJKAE7YWxIMJH1WHiEaXLEC5JJ5km5PIC/AADlQTOaIhUdubnYPGNmngDPwzqWViOQLIQWHgb0w4hBCu7J2Dh8LD1EMYWI3JUktctocxYkm4010oJlEJdj7HhwkfV4eNY0uTYcyeZJ1Pd4AAcBRMpQmR7v4UR9X5PCU5qY1N799xqfE605Qruy9nxYdBFDGscYuQqiwFzc/GkSmE7Gr207sr39hSuBt9s0WTr9irqRxK5hsPZmHOIErREuBdT+j3hXMXXtlmBuwNrG4sCxN+WC22quabmh2BOP80PMQcIEYa4Y4Qp02NBy8oRTGhImA9LLJb13kI+Fqz7NP8A1dKND/8AkqdTqlbezps0asRa44Xvw0/lXtxiFiUstCFxPp+XzuEP7D/Nam1RKDdibfREWOS4y6BuItcnXmONtKg+mSZCbXQiXCYiN9UdW9R193EVUWkZqYKuxRXNRTWrn85J+/8AyU00K3hF7WnGxA9djSKk3NBMMN3COeq7WVywPY77ga6d1VteHgFpwK9mXw28Mfur+1MEnZeDMY3YpGrXLuRzUZQSNQDp6RIGYC9SKqo1XYtqZgSdB5/gxMLZ3R31fBDqXQvCCdBo6EnW19Dr9U2158qm18YLJbdnC0HeNMO8ij6LezCYhexMoJ+q5yt7mtf2XrXSqNnNedtFgtFPNh8Mfoqmz8SiTzszqq5l7TMAPo05k28Kvc9t0iVkbQqlwhp5FLt3f/CRKQjde9tBH6Ptf0beq58KwmqGmRiurR2XXq9YXR2+iD9m7945nKQxxNmcBVKGyliFUZsw4kjVjqTy0FQdWe90ldPoqy0me8SI7c+JMY+SWbpKxysVZIAykqwMbXBGhB7ffUd45SGybORIJjvHoruwt9NoYqXq41gAHpv1bWQd57ep7hz95GO224UKZcTjwjM858dFXW2dZqTbxJ7p/ZdD8rbv+FeY6atvzDkFzdyxO8qbv+FLpy2fMOQS3LEhxjd/wo6btvzDkEbli95S3f8ACjpy2fMOQRuWJBiW7/hT6btnzDkEbli8+Jbv+FLpy2fMOQRuWJoxbd491Ppu2fMOQRuWJfK27/hT6btmo5I3LEoxDd/wpdOWyesOQRuWJDjG7/hT6btnzDkEbhiYMY3h7qY23bBxHII3DF441+8e6pdOWzUckbhicuLbvFRO3LZqOSNwxSSzMctzyb5pVNo2hXtNOKhEA6QgU2tOCCNmq0Zh7GMJKZZmkXR3YoescGVslrNoL2D24AVdaS2pfxZnLQDkBPuj3RM4Z6KLMIzW0z2Dn1/Glsz/ALul4/QqVTqlaGGRxBGFvficuW9jmOmc24276900QFhKuqTlGbU2F/XbX40FC4z/APkAPOYT92T5pUmqJXJamklBoQtCDbuIQWWVreOvxOtRLGngnJRxu3jjLArsxZ7sHPO9za//AE5aoeIKsaZW/s3tSKMzgX5Mfj4VS/qlSCLd5t1Y8UM483MODgcfBxzHjxHwrxlh2g+zYZt09F2aFqdSwzGnogdZsTs+VOtjDBCcma5Wzel1Ug9Amx8Rcm2pv6qz2ynWEsM9nEfnJdAspWppumJz+0jimx47DyrGsiDrLSM7scqls0rooYHQMWUM54AWFrk1pwQadWmSWnDCBnwAJjs4BJPsiAxSyJJqmoVWzDRIcwGl2XrZCga/AA66mjgk20VA5rXDPjlxPLATHgp23RQTyRZpT1ZUXEVr5nyFtSOwuhJ9evOpRjCh7e64HQMZ46CY7yszZ2CgaOTrJUVwxAYnQADssi3GfMwKm1yAVOXiRAAHNX1alVrhdaSPvxBPCB3ccVeTelYMrYZcpOfMrKAoDFGVRYnOEkDkE27LZba078ZKr2I1JFUzliM8MJ7JETHESn7I3XxONfrZbxo1ruRZmAAHZX1Ado+vU1ybZtWlRkD3naad5/CpVLTToNuMxhdM2VsuLDxiOJQqj3k97Hma8rXtD67r9QyfzJcmpUdUdecr1qolVpaEJhpITgaEL16SF69CFG9SCF5DThCqbcxDRxZkIB6yMG4vo0iKR67HjV9mptfUh2ODvIEqykAXQdD9FjjacvUY184bqus6tgBYFQ2gHNVIAuRqQ3EWrUbPT3tFsReiR3x5nsyEcVbu232CM4lU8RtLEolmYq9o7aR5rPiGQEmxQMY7X5A1eyhQc6QJHvfNGDJ74me1TDKZdhljrwHPNLjdsSq2IAlF0WyJlW+i4c581rcZGBvpqLDQ0qdmpuayW5nEyeJcIjP4Rljrmoim0huGf74eSv4DaEnlQjZ7qYhpZD2gFJuVtZtb6dkjhYiqKtBm4L2jGe3Ke3h5qJa25IHH8/M0TSjRfb8SD/KsjT/LhZOKCNiYAwyJbDYiPNGFdmkgIY2uZZAjlmdsvE6Ak2ALNfq2ysKrDNRpgyIDhH+kSIAE5DskwAqmNg5LfSMnMo4nUX93zU1HZom10vH6H1UqmDSt6BbKAOAFvdXuViTS1JC4v0/ygy4Rb6hHJHgStvkam1RK5PUkl6hC9QhW9n7RkhJMbFb8RxBt3g6f+6RaDmmDC39l76SpImcJlDDMQCDa+p5+PKqn0QQQFIPMrqv9KOABIMh8LIx+Nq8lU2BXBhmPiFs9oao5uk7ZrKVdiynQqYmIPrBFjUG7DtbTLRB7x6pi0tBkFC+0tsbGkJKNLCf2EbL/AIWBA9lq6dGhtKmIcA7vI+o+62U9rubnj3rCnx2EHoYkt3ZoWHyvW9gtHxU+TgfRaRtqlxaVB+kcPwMwt+4/yy1YWVflPMeql0zR0Ku4XHYD/iYmW3ckJHxJ/lVFRtrj3GDxd6eqqdtpvwtRHsrevY0Fiiuzj67oWb1i+gPqArmV7BtKsIcQBoDH54rJV2k6pmcFuf0rYD7Un+A1h6AtWg5hZ/aGJf6VsB9p/wCG1LoC1aDmEe0MTl6VcB/aP/Db8qXQFr0HMI9oYnHpW2f9t/4bflQP4fteg5hHtDExulTAcnb2o35Uf/z9q4jzHqj2hi8nSpgLau3sR/8AKKZ/h+1cB5j1R7QxL/SrgPtv/Db8qXQFr0HMJ+0MSjpT2f8A2jfw3/Kl0DbPlHMeqPaGLx6Utn/2rfw3/KjoG2fL5j1R7QxeHSjs/wDtW/hv/lp9BWz5fMeqXtDEj9KGziLGRj6439f2aY2FbBk3zHqn7QxRr0j7MAYB7BvS8y2vr7OtPoW2kgkZdo8sUzam6ps3SNsxgQz5gdDeJzoDcXuvC+tSbsW2t6v1HqkLU0ZFN/pC2XrdxqMp8y+oHAHscPCl0Pb9O3rDPmn7U3VLD0h7LVgVYAgZQRCwIHdfLwvrakdjW9wgjt6w9Ue1NylaLdKGzyAeuOh1ujXHACwtc8+AqY2Fad2RGPeFDfslYWzN6NlQyZxinZgMgZo3uIwFCpomoFs3rZjWivs631m3CxoGeY62MnPjMd0BRbUptMytXC7/AOAMhfyhQuUcQwOjPyI/avVlh2VaKFam54EAmcRxEJVKrXAgL20Ol/ARqer62ZjwyplHtL2t7Aa9LdKzSgza3TLiX0ghjhHexLt/IfA07qUrn21tqTYmQyzuZHPEm3AcAANAPAVOE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89" name="Picture 41" descr="C:\Users\kibarra\Desktop\chiclets boxes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105400"/>
            <a:ext cx="1600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0" name="Picture 43" descr="http://www.custommillerbox.com/content/185879/pizza_box_kraft.jpg"/>
          <p:cNvPicPr>
            <a:picLocks noChangeAspect="1" noChangeArrowheads="1"/>
          </p:cNvPicPr>
          <p:nvPr/>
        </p:nvPicPr>
        <p:blipFill>
          <a:blip r:embed="rId11" cstate="print"/>
          <a:srcRect t="18668" b="20000"/>
          <a:stretch>
            <a:fillRect/>
          </a:stretch>
        </p:blipFill>
        <p:spPr bwMode="auto">
          <a:xfrm>
            <a:off x="5638800" y="3429000"/>
            <a:ext cx="2111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1" name="Picture 13" descr="crackers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14800" y="5410200"/>
            <a:ext cx="7318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heSans 5-Regular" pitchFamily="50" charset="0"/>
              </a:rPr>
              <a:t>NYC Guideline to paper </a:t>
            </a:r>
            <a:r>
              <a:rPr lang="en-US" sz="4000" b="1" i="1" dirty="0" smtClean="0">
                <a:solidFill>
                  <a:srgbClr val="00B050"/>
                </a:solidFill>
                <a:latin typeface="TheSans 5-Regular" pitchFamily="50" charset="0"/>
              </a:rPr>
              <a:t>Recycling</a:t>
            </a:r>
            <a:endParaRPr lang="en-US" sz="4000" dirty="0" smtClean="0">
              <a:latin typeface="TheSans 5-Regular" pitchFamily="50" charset="0"/>
            </a:endParaRPr>
          </a:p>
        </p:txBody>
      </p:sp>
      <p:sp>
        <p:nvSpPr>
          <p:cNvPr id="32793" name="Rectangle 26"/>
          <p:cNvSpPr>
            <a:spLocks noChangeArrowheads="1"/>
          </p:cNvSpPr>
          <p:nvPr/>
        </p:nvSpPr>
        <p:spPr bwMode="auto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ctr">
              <a:spcBef>
                <a:spcPts val="575"/>
              </a:spcBef>
            </a:pPr>
            <a:r>
              <a:rPr lang="en-US" sz="1400" b="1" i="1"/>
              <a:t>Please, no </a:t>
            </a:r>
            <a:r>
              <a:rPr lang="en-US" sz="1400"/>
              <a:t>hardbound book covers, soiled paper: towels, napkins, plates, cups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668962"/>
            <a:ext cx="1238581" cy="1189038"/>
          </a:xfrm>
          <a:prstGeom prst="rect">
            <a:avLst/>
          </a:prstGeom>
          <a:noFill/>
        </p:spPr>
      </p:pic>
      <p:pic>
        <p:nvPicPr>
          <p:cNvPr id="5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668962"/>
            <a:ext cx="1238581" cy="1189038"/>
          </a:xfrm>
          <a:prstGeom prst="rect">
            <a:avLst/>
          </a:prstGeom>
          <a:noFill/>
        </p:spPr>
      </p:pic>
      <p:pic>
        <p:nvPicPr>
          <p:cNvPr id="6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8962"/>
            <a:ext cx="1238581" cy="1189038"/>
          </a:xfrm>
          <a:prstGeom prst="rect">
            <a:avLst/>
          </a:prstGeom>
          <a:noFill/>
        </p:spPr>
      </p:pic>
      <p:pic>
        <p:nvPicPr>
          <p:cNvPr id="7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668962"/>
            <a:ext cx="1238581" cy="1189038"/>
          </a:xfrm>
          <a:prstGeom prst="rect">
            <a:avLst/>
          </a:prstGeom>
          <a:noFill/>
        </p:spPr>
      </p:pic>
      <p:pic>
        <p:nvPicPr>
          <p:cNvPr id="8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668962"/>
            <a:ext cx="1238581" cy="1189038"/>
          </a:xfrm>
          <a:prstGeom prst="rect">
            <a:avLst/>
          </a:prstGeom>
          <a:noFill/>
        </p:spPr>
      </p:pic>
      <p:pic>
        <p:nvPicPr>
          <p:cNvPr id="9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668962"/>
            <a:ext cx="1238581" cy="1189038"/>
          </a:xfrm>
          <a:prstGeom prst="rect">
            <a:avLst/>
          </a:prstGeom>
          <a:noFill/>
        </p:spPr>
      </p:pic>
      <p:pic>
        <p:nvPicPr>
          <p:cNvPr id="10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668962"/>
            <a:ext cx="1238581" cy="1189038"/>
          </a:xfrm>
          <a:prstGeom prst="rect">
            <a:avLst/>
          </a:prstGeom>
          <a:noFill/>
        </p:spPr>
      </p:pic>
      <p:pic>
        <p:nvPicPr>
          <p:cNvPr id="11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668962"/>
            <a:ext cx="1238581" cy="1189038"/>
          </a:xfrm>
          <a:prstGeom prst="rect">
            <a:avLst/>
          </a:prstGeom>
          <a:noFill/>
        </p:spPr>
      </p:pic>
      <p:pic>
        <p:nvPicPr>
          <p:cNvPr id="12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668962"/>
            <a:ext cx="1238581" cy="11890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4800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If NYC recycled all of our steel we could build 9 new Statues of Liberty each week.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-381000" y="26024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Every week, 460,000 pounds of beverage cartons are thrown away in NYC.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" y="33644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720 aluminum cans are trashed every minute in New York.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38200" y="4126468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New Yorkers trash 1,579,600 pounds of plastic bottles and jugs every week.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381000"/>
            <a:ext cx="4800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TheSans 5-Regular" pitchFamily="50" charset="0"/>
              </a:rPr>
              <a:t>MGP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heSans 5-Regular" pitchFamily="50" charset="0"/>
              </a:rPr>
              <a:t> </a:t>
            </a:r>
          </a:p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eSans 5-Regular" pitchFamily="50" charset="0"/>
              </a:rPr>
              <a:t>Metal, Glass, Plastics, Cartons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TheSans 5-Regular" pitchFamily="50" charset="0"/>
            </a:endParaRPr>
          </a:p>
        </p:txBody>
      </p:sp>
      <p:pic>
        <p:nvPicPr>
          <p:cNvPr id="25" name="Picture 24" descr="nyc_recycles_bottle big.jpg"/>
          <p:cNvPicPr>
            <a:picLocks noChangeAspect="1"/>
          </p:cNvPicPr>
          <p:nvPr/>
        </p:nvPicPr>
        <p:blipFill>
          <a:blip r:embed="rId4" cstate="print"/>
          <a:srcRect l="53017" t="83333" r="4751"/>
          <a:stretch>
            <a:fillRect/>
          </a:stretch>
        </p:blipFill>
        <p:spPr>
          <a:xfrm>
            <a:off x="5775960" y="0"/>
            <a:ext cx="3368040" cy="180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600200"/>
          <a:ext cx="79248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eSans 5-Regular" pitchFamily="50" charset="0"/>
                        </a:rPr>
                        <a:t>Metal</a:t>
                      </a: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  <a:latin typeface="TheSans 5-Regular" pitchFamily="50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eSans 5-Regular" pitchFamily="50" charset="0"/>
                        </a:rPr>
                        <a:t>Rule: Mostly Metal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heSans 5-Regular" pitchFamily="50" charset="0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eSans 5-Regular" pitchFamily="50" charset="0"/>
                        </a:rPr>
                        <a:t>Glass</a:t>
                      </a:r>
                    </a:p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  <a:latin typeface="TheSans 5-Regular" pitchFamily="50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heSans 5-Regular" pitchFamily="50" charset="0"/>
                        </a:rPr>
                        <a:t>  Rule: Check the Neck!</a:t>
                      </a: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23" name="AutoShape 2" descr="data:image/jpeg;base64,/9j/4AAQSkZJRgABAQAAAQABAAD/2wCEAAkGBxQTEhUSExQVFRQWFhwaGRgYFRgYHBwdHhoaFxwbGBobHSggHhslGxYYITEhJSk3MC4uFx8zODMtNygtLisBCgoKDg0OGxAQGzQkICQvLzcsLTI0LDQsLSwsLDQsLCw0NCwsLC40LDQsLCwsLCwsNCwsLCwsLCwsMCwsLCwsLP/AABEIAKUBMQMBEQACEQEDEQH/xAAbAAEAAgMBAQAAAAAAAAAAAAAABAUBAwYCB//EAD0QAAEDAgMFBgMGBwACAwEAAAEAAhEDIQQSMQUiQVFhBhMycYGRcqGxI0JSYoLwFBUzksHR4VOig7LCQ//EABsBAQACAwEBAAAAAAAAAAAAAAABBAIDBQYH/8QAPBEAAgECAwMJBwMEAQUBAAAAAAECAxEEITESQVEFEyJhcYGRsfAUMjNyocHRNLLhBiNC8YJikqLC0lL/2gAMAwEAAhEDEQA/AOiXkSiEAQBAEAQBAEAQBAEAQBAEAQBAcxivG/43fUr6dgP0lL5I/tR5iv8AFn2vzNStmoIAgCAIAgCAIAgCAIAgCAIAgCAIAgCAIAgCA6xfJj1gQBAEAQBAEAQBAEAQBAEAQBAEBzGK8b/jd9Svp2A/SUvkj+1HmK/xZ9r8zUrZqCAIAgCAIAgCAIAgCAIAgCAIAgCAIAgCAIAgOsXyY9YXOA2KKuHdUaT3gJAFoMQY0mdVfo4NVaLmveNsYXjc0UcEzuBWeXf1cpAjTiRbVa40Ycyqkr62fYYqK2bslO2B9u1jSTRc3Pnt4eN9J/3K3PA/3lFPotXv1GXN9K248UtnUcrqz3PFEOysiC53XSI1WMcPR2XUk3s3suLCjHV6GjH4SlkFWi8kTBY6Mw6+X+1rrUqWwqlJ5cHqYyStdGdjYBlQVXVC4Cm0O3YnjOo6JhaMKik5t2ir5d5MIp3ubH7PovpPqUXPmnBIeBp0j19lm6FGdOU6TfR1uNmLV0Qaez6rm5xTcW84+nNV40Kso7Si7GOy7XPGFwj6khjS6NYH+VjTpTqe4rkJN6Hp+CqDMSxwyeKRpOkqXRqK91pqTss8twjyGkMcQ8w2BqensoVKbSaWunWRZm07Oe17G1GOaHOAnzMWOkrN0JxlFTVrsnZaeZtxuzCK76VIOfljqbgG/Dis6uHarSp003b8Eyj0rIivwdQP7ssdnOjYufJaXSmpbDWfAxs72PWKwNSnBewtB0J091NSjUp++rEuLWpXbC2RSruxT6zntbRl25ExLydQeDV76jXnTwtBQSu4x1+VHEpYanVqVpVG0otvLtf4NOJweEeMmEdiKlckZWuDYPE6AXiVcjUrRd6qSiapUsNNbNByctydvwVbMBVPeQx32U95+WJnN7H2W91IK2eunWVlRm9qy93XqN38lxHd973NTu4nNl4c41jrCx5+ntbO0rmXstbY29l2M4bYeIqBpZRe4OBLSBYgcZ04qJYilG6ctCYYStNJxi3fQh16LmOLHtLXNMEEQQtsZKSutDTKLi9mSs0dPi+yzBgG4pjnmpka9zSWxBjNAibTOvBUY4yTrum1ldo6c+T4rCqtFu9k7ZW69wwHZZjsC/FPc8PyPe1oLYhsxIIm5E68Qk8XJV1TSyukRTwEZYV1pN3s2llu7ijwuxcRUZ3lOi9zOYGvlxPorUq9OL2ZSVylDC1px2oxbR4wuy61QZmUnuAdksPvcvO6mVaEXaTIhQqzV4xbzt3mzD7ExDy8MovcWOLXQLAjUToT0CxliKUbNy1MoYWtNtRi3bXtINRhaS1wIIMEEQQeRBW5NNXRoaadmeUICAIAgCAIAgCAIAgCA6xfJj1heYbEmnhGuaYc2vI9uPTgujCo4YVSjqpG1O0L9ZK2zUpuwuenYPqBxHIkEEe4W7FShLDbUN7v37zKbTjdGiji3fwDhmuH5RzymJHzK1Rqy9iavvt3GKl/bPOEYK+GbRa4CpTeSATGYGdP7j7dVFNKvh1ST6UX4+rhdKNiNj9nNo0hndNYnwtIIDetv3PRaq2HjRp9J9N7uCIlFRWepI7N1crMQbWpyAdDAdYjiFswMtmNR9X5JpuyZ7o4vvsNXaWsYWgOGQZZ11E38P0WUavPUKkWkrZ5ZX9WJT2ossnVA57KtNrSwMG+axYG6yHMH+vorbltTjUgrq2u00l1W9fQzvo0V7D31B7KJAf3xcWh0S0kxBMW09lWX92jKNLXaba4r6ekYe9Gy4nvDVSK/c1Koqd5SyOgDdN4bI1Ivf8AMsoSarc1UltXVn1dXriSn0rNm6niWsrihmA7ujka46ZzBJ9Y+qzjUjCsqV/djZPrJTSlbqILcPUptY2rVAms0inIcTvDezTYfviqyp1acUqktZLLXes7mFmlmyzqVGufiaYAc9zmkNz5MwyMsHDkZt1VtuLlVgs22sr2urLebLq7RodiXCrRb9kx7WuEOqF9jENc6LG1rn/eHONVIRyTSe9vub4mN80R9q0gKBlpouL7U+8zh2kujhx9lqxEUqLutl30vdPrIkujwKnsM52bHZC0PI3M2maakT0mF6nL2XD302Y3/wC1HKwN+cr7Ou7tuzG3HY6mxtas+g5tKox4DImQYGjRa5lWqHs8pOEE801mYYl4uEVUqOLUWnlr5ErtNiKVKk57CHDGVWPcB/42ta5w9T/9yteGjOc9l/4Jrv8AXkbcZOnTg5Rz5xpvssr+usscRiPt/wCJpspupZLVnYtzWRlgtNIAx5RrfVaYx6HNybvfTZz8SxKf9znYpONve2nbTS2fl16lBtfGkYXAd24sBeTDXERvCPaSrdKmnVq7SvkUcRVao0dl2z3Ff29I/jahEeFmnwhbsD8Bd5W5T/Uy7F5HR4TGta3AUnkd3Wwz6bxPNrIn1EfqVOdNt1ZLVSTX1OlTqpKjCWkotPwQxGKblx1FhHd0MI2k2+pDXz66D9KRg705vWUr/VCVSNq1OOkYJLwZrq0n1qmDr4eo0YemxgeO8De7ymXhzZ4t3fTkpTjTjUhUXSd7Za8DCUZ1Z0qlJ9BJXzta2v0yPGO2mP4XHVKD8ubEiC0wSCKQcW8bnNfqphSfO04zX+P5Iq11zFadJ26X4uetn1BWwmHFNnfPYXd4P4l1FzXEzndB3pMmdb24qKi5utLadk9Mr3XAmlLnaENhbTWvScWnx6+JzHa3FCpinu3JgAmm4uaSBEhxaJ4DTgr2Ehs0ks+85mPqbddvLuzXkinVkphAEAQBAEAQBAEAQBAdYvkx6wyKZ1g8bxy19lOy9bCxhzYMEQeqNWeYMKAEAQBAEAhAZhLXBK2fj3USS1rCTxc2Y6jlqt1GvKi7xS7zKMtkj1HlxLiZJJJPU3WqTcm295Gp4hQQEBkBLAxCA5jF+N/xu+pX07k/9JS+SP7UeYr/ABZdr8zwKdwIudBF76QOs/NW75XNds7GCIngeP8A1CNDFlJGRlQTkZcwjURIkSIsdCOiXuTa2pllMnQE+QnQEn5An0KNpahRb0R4QjIWUkZGVBIKDIyxpJgAknQASfYI3bNkpXyRiUIuJQBAenNIiQRIkSNQdCOYS9yWmtTJpuvY7ph1jY6QeRnmouhsvPLTXqPIaSCQCQNTFhwvyU3CzVw0TYXJQhZhzSIkESJEiJHMdETuS1bUZTEwYmJi06xPNL52FsrmEICA6xfJj1hYbP2iKbS1zcwJ/wDV0B49Q1qtUa6hFxkr/h6+RnGVkMdj21GxkAcXSTHVx1njIERw8oVq8akbbOdxKV0bW7Rp5ichIPDKyAL7oiLCRc8tFmsRTu3s/ReBO0jU/HsL2OyWa+SIbdsNt1uHG/4lg68HKL2ck+rTLLz8SNpXPQ2i3L4Bmy3OVsOOUAE2tBGa2qlYiOzpnbgs3b7PPIbSPOMxtN2UNp5QHAnSSBw013nf+vJRVrU5W2Y2z+npv6ByT3GyvtCmZhkEiJytv47GZgbzbi+75RlPEU3e0fLPXt6tOAckZO0qe99nMi0tbYX3REWuLm9tFPtFPPo/ReGW7rJ2lwM4naLN9rRZzXCQ1o1yECI0lp1vvKamIhmorVPcur6ZPrzDktx4p42m1rBlBdl3nBoJBBGWMwicsg/EsY1oRjFWztm7eGvVr2jaVjP8xp3IpwSLCGkC1SInXxt/sT2inqo+Vlr+V4DaXA14TFsawZmhzs/K+UwTqI1aI83LGnVhGPSV3f6f7WXeQmkiRTx1LKSQJHAtEvOVoBMNgXB0PE+u2NelZtr6LPJZ6du/eTtI1/zJjS3IyIe10kNkgOe4jp4mj9Kw9ogmthb1w4t/deA2luNFPFsAfLSczidG3BGjpFr3t/orCNWK2rrV9Xg/4Mbora+3aIe77HNv7xLKclodUlkREQ9oB1OXhZe8wtGU6EJRdk4qyzyulb1pwOPVxdONSScb555LS7y+tjDO0NHV9IucWsBlrDdjGNEG1pY43/Fwi+54aeidteO9v8/QxWNpayjd5bluS/H13b/Ddv0ZvQECMu4zdORzXGxBJLi03P3dRZT7NUt73nx/2R7bSv7nZkssrfg809vUg+TRaGZSMops1NQvMcfAQ3WBBsRZS8NPZ97PtfC3nn9zGOMpqXu5cLLjfyy+zRH2ViqFJ1QmSMlPLLGuObMxzwMwiIzCTwWdWFSaS6397GvD1KVJyfUrZJ55X170Szt6gQZoatDYhhAytaGgE8AQdQdeF51+zVE8peZu9spNO8N3VuWXryM1u0NIh7RSIDpMZWAFxpVKckSSAM7TqTunTRRHDTTTv58U/wAiWNptNbOvZrZr7rjoQq+06RrsqBhyDNu5aYyzmyhoAhwZIIza5eC2xozVNxvn39/j1GiWIg6qmlkr7llwt2br/Qm4PbGGzNz0zqAXFlOCO8ZULnBo1hrhAHHjdap0KtnZ+fC28sU8VQ2ltLvsuKd8jU7a9BzXU3UyMwaC/IwOMQC8xYEXsAZ6EmcuYqJ7Sfdn4erGDxNGScXHW2dlft9X7jRsraVGk17XUy+XkglrTbdy66EQefitF5zq0qk2mnbx7zXQr0qaacb59Wm715EzD9oaTXB3dEOHFrKdxmqw3oA17Li/2fkVrlhZtWvl39Wfin4m6GNpp32c+xcXZeDXgRNmbZZSpsYaYcWxmORhn7UONyJ/p5mfqWdWhKcm0/Ph+bM1UcVCnCMXHTqXG/ldd5t/ndIMhtEB2SGyymQw5csi0uzO3zOh0Uezzbzl2655+kZe101G0Y52yyWWX3ebvvPFfbFF1Wi8UGhtOczQ1twQAG3JDgCCZMamymNCajJOWbIniqbqQkoZLVZeHWSsPtei6mc4aHhhB3Gy93duaIhkAB5kXGp5LXKhUUstL8dM+3h2m2OKpSh0snbhq7dnHsI21NtU6lKoxlMszuBiGACKjnzIuSQ4CNBl9s6WHlGalJ3t28LGqvioTpyjGNr9nG5Nr7ew4e8NplzS4wQxjbZ2ua3LAloyk3vvnTVa44ao0m3n38Leuw3yxtFSaUbrsXFNd3bnmamdoaLXZhRgiox4hrAZb3ea8mJyPtBO/wCIXmXhptWctzW/r/K8NNDBY2mndR3p6Ldb8Px1WZpq7ZolpHdmYAJyUt+BG9IOUA727xJ0sVkqE07388vWhhLFUmrbP0jn2+eRo21tVlVsMaWbwcRDWgkBwmATFiBqdOFgM6NGUHeTuYYnEwqq0VbO+7g/XqxTqyUggOsXyY9YEAQBAEAQBAEAQBAEAQBAEAQBAcxivG/43fUr6dgP0lL5I/tR5iv8Wfa/M1K2aggCAIAgCAIAgCAIAgCAIAgCAIAgCAIAgCAIDrF8mPWBAEAQBAEAQBAEAQBAEAQBAEAQHMYrxv8Ajd9Svp2A/SUvkj+1HmK/xZ9r8zUrZqCAIAgCAIAgCAIAgCAn4XYuIqNzspPLeBiJ+GYzei0zxFKDtKSuWKeEr1I7UItohVKZaS1wLXDUEEEeYK2ppq6NDTi7PJnlSQEAQBAEAQBAEAQHWL5MesCAIAgCAIAgCAIAgCAIAgCAIAgOYxXjf8bvqV9OwH6Sl8kf2o8xX+LPtfmalbNQQBAEAQBAEAQBAXGyez1Ss3vCW06UnfdxjXK0XMR0HVVa+LhSezq+BewuAqV1tLKPFlzh6GGoWpt76pIAfUggFzC9ha3wwS2JueqpTqV6ur2V1a5Oz8DpU6GGoe6tuWWb0u1ePVZ21LDZe03VS8vMyGOA5BzAY/uDlUxNJU7W614P8WOhg67q3v8A9LXY1+ble7HNqANxDG1QB4jZzf6ziQ4X0pNsFaUJU3ek7dW7/H/6KUqkKvRrRv1717z/APVEHE9m2vvhqkn/AMdQhrtA6A7QwHN1jXVWIY62VVW61p6yZTq8l7WdCV+p66X+6/JRYrDPpuyVGuY7k4R7cx1CvQnGavF3OXUpypvZmrM0rIwCAIAgCAIAgOsXyY9YEAQBAEBso0HOmBYanQAc3ONgPNZ06U6jtFXJjFyyRqq7QoUjEHEO5NJayfijM70AHUrpUsFCOdR38i1DDb5AVnPlzmtYT91ogAKliZU3P+2sjTV2NroGylSc4w0Fx5AStMYSk7RV2akm9Dy9hBggg8iIPsoaadmDCgBAEAQBAEBzGK8b/jd9Svp2A/SUvkj+1HmK/wAWfa/M1K2aggMgTYXKhtJXZKTbstSTQwD3hzhEM8WpjXkDyKqSx9GLtqdCHJeIlG9ku15/c0PpkajXQ8D5FWadWFRXi7lOrRqUnaorHhZmoIBKC5iHZo7uoG5Q7Pl3CCQLO5yYjWypxx1J4h4de8vxft07i7LAVVhlif8AF/mxbbD21VoODWkljjdkZpm1hz6KcVhoVIuTyfEzwOMqUpqCzi3mte2x2WL2Th4BFQU3AAQ0EtGV+cGHXEGR5O0XIjipW6Wev1Vn64noHgoN9HLT6PaX37mRKeGdTcQKYFPKQHtOYGHSAXcLPMNN9eSirLbhtOV3fTuz8tRQjsVNlRsrPPseXnku0qyWPBBGUnMJbpfPTu3/AOXhzVuLlCzWay+z17inOMKl08nmsu+On/L6np7CJfOZkkktMw0vNV08RuUqbb/iSMk+jv4PjbZX1bfcRKDj09VrdcG3J/8AjGK7yzwAq1WZarGvpSA41IDQYLnkE3sS1gy/hPJap7FN7VN2e63gvu32m6nt1Vs1Y7S333ZXfg2orsZy3aKjh2VYwzi5kXvIDuTTqR5rq4WdWUL1FZnCxtOjCpai7rxXiVasFMIAgCAIAgOsXyY9YFuo0KlV9BfgyjBy0MPcAJNl1qPJ9OPv5v6FiNFLUhNxed8MP74mFCwdOlSltq+r6wqcYxdy0pUhkqVHHKxjSSTpP3R6mP2Vz8Jh+dleWi9WNVKG3I57afaKpVApktawaMY3K2eZHE+ZXYSSVkrI6EYxjoeti0cxLzw0HXmqOOquMVBbzRiZtLZ4nWbPwDHAFz5P4WkCPM8+keqjDcnqcVObye5GiFG6uy5YBSEsblHJov68/VdalRhTVoKxvUUtCBisd3p3jEWDXNDm+ZgAzfnwUzpQmrSVw4p6kV2Ca7QOpk6RNSmfUbzfUFc2tyZF503bqenrxNMqK3EDaVB1AgVRlnTjm+GNVzZ4arB2kiaODrVXaEb9e5dr0XeVo2oyM18pMAxIPlzHUenFZSws0XaXI9WtFuk07dy7m9e2yXWSaGJY/wALgfI/4WiUJR95FGthK1HOpFpcd3isjasSuEBzGK8b/jd9Svp2A/SUvkj+1HmK/wAWfa/M1K2aiQ3DwYdM8hbXmT/j3XOrcoKLtBX6zsYfkmUkpVXZcFr68SXTocPkOPnxPqubUrTqO8mdqjh6dFWgrefidF2awGfvKRhjXN8WpkTw0i54rUzcch2oz0MU/Dl4ygNO6SAZaHS7mVr51RlrZlqOFq1Ke1CG0uy5VUsSTUDQbGfkCf8ACt4XFS52MVK93pqUMfyY/Zp1Z07bKve1n+X5FnQpF7g0akwu9UlswcjyFGHOVIx4smjHUQCBUBaNSDSy/MyuJ7St8vqv9nf2ILJJWJONqDucrYIyggjQguzgjpB+So4Kalyq5OV7r/1Rcx1PZ5KtFZXXhtHN43EFhaWmHA5gRqIMg+/0V3luv7tJdr+33Ln9GYBS5zEzX/Su/OX2XiSKu3sRXLaT6sB7mtJIbxIEktaDHGPquLzkpZN6np/ZKFCTqQjnG9s3uO07F4k93UpEu7zDPdScQZkNnKSOMgAehVqDys9xw8XFbSqJWUs+/f8AnvLrGYKk67mgQRv07feMS3TWkDaOFlvjUlHR+tPuUZ0oz1Xq6fmkRWYVlAB1KmXuizqhAAEBohgt/wDzbryK2SrOplLT+X+WaYYZUs4a/wAJfZFL2o2q4t7sulzrnUQ2bW4SR8irfJ9BSlzj0Xn/AAc/lXEuFPmlrLXs/nyOXXZPOmyjSLjGkCSeQ0/ytdSpGFr78l26/Zm6hQlWk1Hcrvs0+5KOHYBFyT7+g/2tEq7WbyR04cn02rZtkN4gkclZhLaipcTlVYc3UlDgzysjWEAQHWL5MesJmzsIypLXVMjo3dwuGk3M/JdHk6SVS19d3E3UXZkOn2fL6pbVrtDRcZJlw5jMAG6df8rsc5FS2L5lzYls7W4vMNQpUG5MPTbmNr6nS5JuRfysVXrYnZezDOT0RlzUthyOJ7SbSdXf3dH+iwxI3Wvd950DUSIHQdVmkoqy9MinCyKxmDDfzOg+llDzNjRP2ftA0xlcy3Ma+vNU8Rhede0nmV6tDbd7k5tNlR2enUcypzaYPq02KrRqV8Nlu+hTlTnTz08ixw22sTSP2jRXbzbZ3q3j6Sr1LlKEsp5Gca7XvLwLbDbYw1f7wz/hduuHnxXQjOMldM3xnGWjJeIxNGg0FzgybgRmc7qAL68TZZGR8/2tic9apUa+e8JtUGa3Kd4QLWsBpK4tWpNVJOUd+vlwPQYbE0p0VRdpJWuuvu+5T49pdBc55bESN5vuJHzW2jXS0tf6lyrRpYpKKk4rgrWfrv6iw2JsTO3vZDKTZOckNbbW/iJH7hbmp1fyzXKeHwPRTz//ACuvjx/5N8VFF5syvSfSDqNR9VpJ33AgHhugicq5uNhGElFKz8zy3KFaNWptRgo9i9XZKVIonMYrxv8Ajd9Svp2A/SUvkj+1HmK/xZ9r8zLMOXDdIJ/DMH2OqzliFB2mmlx1X00N0MK6kU6ck3w0f11PdHHmnuVGEsGhAkt5y3WOoVXE4XnnzlN/ydDBYxUFzNa6tx3FthtpUABBF9LE/wCJHquVJOLs9TuRaktpaEirt1tIE5gzq4Gf0t4qYQlN2irkVJxpq8nY4jb2MfXr960Gpma3xQCQCWmDI5adRotOIw6U9mWq4F3A8pVaVO9P3Xx8DXRpObXs2GAkAmC47hMkZjA9OI5qcDSUa0G9box5W5QrYjDVIu1rPRf7LalSc4wwEug+GZ06L0WNusPO2tjwdHac1sak/A9k6GVjSRLg3MHUS528dM/CAYEREc14eTrNuTbXZlb88c+w9/goYT2ZbcFKTWbbSd+zVWZ1J2N92N3Lli2nJc+jVqxqqtvTubp83Om6T0at3HzfbNIhw6Aj2cQvS8q9LEuXFLyLH9L1FT5PUN6lK/bczg9kVKjDUBY1t4L3RMaxb0nRc3azUVrw3nSrYqnSfS7+rtOl7L1RhGGXDNVLXPJ0ki14iwOvXoungqLmpJ6r6ann+VMZGThOOjvbr0zL13amg7decjt03Bh0gutGp+0AjWysvCVbXSujmRxlJy2W7MxjtuVnTTwtAuIaJc4tETu3bMi7DY3BGiilTpbdqkt2421nW5jnKUd9s+pXb161rbU4Tbez8QHmpWZUFRx8QG7OkSN0eh9AuzRnSa2ab7jzuIhWTc6y7/8AXkZwjXgb5k/vU8VZVznTcW+iW+wo7wgxBYRfjcWXC/qNyWEjKGqmnlusnmdv+nVF4uSlo4vzROqV2Mqmfs4cM1XKXCm2GiQ0A3/4uVhKcp4SE6suhnlvb2n9+3qsejmnLEunRj035bP4LXamysM+nUrtOSkxu5VY4VBVdoGhubee4n7paZIBm62YfF4ilKTTtHdvT7v9MmtyfSruNKrC8t/+Ml38O26OPfhqjWsdUpup5xIa+M3qAba8YPRemwuJVeO0lbieN5RwDwdXY2lJbmvXldGtWTnhAdYvkx6wmbHc0Vml5IbvSQCfungAreB/UR7/ACZnT95FltOs3vm0aTmPe8bozQTczfgG5TJFxB42V3E85LEbEN6Wfrs7TvYWinRdSXup5v1vzIO2qdXDNL3vY6WOgtYWlhsIILjNnTNvCbLCWG5mrCd755+BtdSlVpS2Vs24vJrjeysca0EbriGkRIBtwsHaHWLKwqsb2ZodCVtqOaen+ibRwwWy5psWFGgDYifRQ2SVeOOHabF1tcmlpmHG02i3GAtbrLTU2ug1Fyk7LrLDA1S5twRBgEyJFjMG/Ej0XMxexznQ0OPiJU3O9PT7nrE4RlTxtB66EeRFwtMKk4O8XYrtGujsUuJcTVqgAC9wANASBca2Vx4vEVINR0WrRleTVrlZterRz93UHkQ0EDplP1CtYDFVKVNqKTTed/XVvLEcRQdozVmlqvXkVlfZ7hv4erPrnH9rgXD09lunVwdTo1I7D77fT8HSpc81tUpba7r/AFOl2Y7MzIBTFOA6o+qBEiJhlh4r3OtyrdHDU6VPbU7p6Z3+u40V8TUqTtJWa4kt21KdZxbTdmDBGaIny0tbgIXH5RntSjbQ59Wopuy3GVzTWcxivG/43fUr6dgP0lL5I/tR5iv8Wfa/M1sbJAGqtN2VzCMXJpI1YzEPdlpNdmcC15bIzGmCQ7K7heON4IXJxk4R+E7N62yyO9yfSqz+OrxXu3s8+rq+h2dXZWz6rKNV76jHUjIa092ZtZw1IkLlnaK3tbi6JGVuUtkEuIIEkhrWiRcybnRWMLKMKsZS0KmNhOdCUYZs5bEYN76gDCPDGsRB49LrHlqjThLnpS13b79Vvv4lz+mOU0qPs86d0m88rZ553tp1eB7pmhRILnGrUGgb4Rw9f3Zc3DYHHVmpQXNri9e5a+XaX+UOWMEoumkmnqlbPtehebF2uxk1q7mULEMBIkgRNok3I4c13KWD9mhze25N5tyflw+tzzntCxE+dUVFLJWXm9/VpYnU9pYd2Komc5dVaGuDpE5gCDFjBM+qr1eToVL1Xwzzedl6+5dp8q1qK9ni+jLqWV9TqTi6ve93lp2gzv6ExpETY2lcv2OnfeW7yttHzDbhBe4cQ9/tmP8Ar5rrcqUW1CollazNX9NYqKdWjJ57Ta676+RsG0aQF2vcWWY0wGDiJvMSeUnmuVRlW2NilGzerWbfa9bXzsrI6dfA0+cdbEzVr3zeS7Fpfrdzsdi93Uw1EltN78kuO9JMmzgIjprw4K9RVTDrZ2fXgyhifZ8VLaU7Ldk9OrNFPtPCu/i6rsL9nDW/0pLQMjRa3MaiDaV1oSh7PHndXfzPPVFU9smqGit4WR6wPesLzmq5wQC4ZiLCb3J1edZVFOEpSeW5eC/k7NVVIUaMM9HJ9rlbyii4wm2a0O72m1zQBdsGfNHTp36LNCqVLdJFdtXB0n03VaTcj2kFzNAQYFhzkjSONlew1eakoTd1xOVjcJTdN1Kas1quoh7Gw0VhnYSLaAOAOYeKJFiDNrRotPK2KowpR25JdLfluZlyPh6vPvov3e3euG/qNe3axpOqRAAduh0RwFmGx3emipSlH2To/T5vXaejwNNyx0VLzs/d3b/wOzWIb3rjRGV723yRlElgkNcIaRvX3rFUKLW1kdrlRVFRSm8r5X10e/fu4EjtKd8XJibkk6hh4kwL6ey9DyZ7su1HgOWvfh2Mpl0zihAdYvkx6wkbPbNRoufIwfQki/qreB/UR7/JmdL30WmNFE14xGUMLHAPfAAfmaQcztHQCQeYK6ctn2mSetlb6nocJzyw96N77WaWrVn4riVuKZQZRZRa6aTGljTUImq97szyBxE6EayeEE0cXU2rRpaR17fWo5Qqt06kq1lKe7glkl/HZ1nM43YpbvUCRF8hNv0k6H9ytcMQnlU8TztKrVo50pW6txG2Zi6jSGd24TH3SYAEbreF2gHlLjqrkJQg7uWXpnQjynGp8aOfFb+3f4X3E+q2pXBBBY2eMgR4oLdS4E5TeDkkG614ivTys7mc8fGm7UVfrfHTLfbfu1tuJWF2cxhmMzvxG59OSoTqyllojnVas6rvN38l2LQvMPsh7mZyWsbEjMYt+I8h9eSs4fk+rWjeO/TrMdm0dpuyINWsxg3R3rudwwelnH1gea7mD/p9LpYh9y/JRq4xL4efXu/PkaMLgv4jerV8zgNxjCGFhnRjHANcNDuuaehXSU6+ET6C2Ord66y3KhydjYxjTnKNRb5Wz7Esl3d7uT8Vsqsxk1HU67AJPeNLHgcZJ3pAvfMBfpNWvTweJld03FvfHW/Zl6+mDwmJorpTUkuPDtz+t9/fSU9kUKzoph9KoBJHhga+IboHV2VUcVyTiKEdqMlOPXr/ACasPiI1J9C8Zet6+9iNX2RVqFralcupt0EfQaT+Zcn2tRjspaeBYqyqVXecrlhg8BTpeBt+ZufdVZ1Zz1ZCiloSlrMjmMV43/G76lfTsB+kpfJH9qPMV/iz7X5kHaNVzabnM8QH7+SnGSlGi3Es8nRjLERUuvv6il2dh31msrNquZXbmGY7wcJNnDXib/8AF549YXVPFY8CC3Du653j5ZUBBxeBrVHCriajSGXFOmDBP5nGDHp6oDOzsaK7Q0DJlkkiJcTyMaAALq8nNNtJab/XUcbla8Ypt6vTd6uWNHDtboL8+PuurY4Ept6lnR2AzENYSHk3mG5gBJ5/QHivL43G4qGOnSgk45ap5dFcD2PJeFo1MBCclnno0m+k+OXfY24TBsw9ShEgCqCc2W0FvAWEdfVZ8nYrEV1XVW11FWS/5fV2Rq5Yw9KhUw+xleTu3/x9ZZF6dmPlpLx3bTPiqaTNwXkGLXJOmi5PtlHRJ34Hc52rdt7Oe+y/Bx+NotrPMS7M8lpbqZJ0jnyXuI5QV+CPnknJVZKO9vzJVDsTB+3rihaQwtL39MwbZvrfoqVXH04O0czq0OT61SN5dEv8Ps91Gi3LFSm0gF7Lj9QMEG41HFVHVjOTaOhGlOEEpbjdgMU11NxY4AsfBOoJgHh7eiiVKW0k969fkiNaLTa3Pxy9LuN2z8gcW6XLiWydTJsdP+KvzMlDaW/7l6tiFKrsP/FJeCsUuL2tQBLs2aTIay/uTYKzTw1WWVrdpzquNoQzvfsKmvjXVLBopsmco1dyzHjrounQwypu7d360OLi8dKrFxSsvPtJOztqVqpFCnlZA3nZQSACAcjdJuDfryXzypgoVazqVZN9rb38dT65PDUcHSTSy3JZLTf/AAU+1qIc97w5xDZbvHMSQcpJPmDYW5WXqKEIR5LkoZLd4o8tOcly/RjJZuKfjGT9Xz4k/sNhe8rPbb+nN2h2j2cDaevBczD+8eg5b+BH5vsy97ZUQ19OOLST10H0C9JyZ7su1Hznlr34djOdXTOIEB1i+THrDzVfDSYBgGxzX/sId7Ldh6nN1FJEqTi7orNq9tXVAO6pCm6Lkuzx8Og9x6Lo16Ua1Tbkb1ynOFPZgrPj69dRzFWq+o+XFz3nzJ9P9BZpRgrLJHPnOU5bUndnX7LNXJ9qL8LifUAQPdcqtsbXQN0b2zJq1GQQG7C1WNdNRjnDpEfqbqR0BVnCqhtf3X+O8yhs36Ru29WdiW5WZX02uDi2C8OjhVp2cGRbLoOa9hh40KlO0Z5veaK9WtGako3gu/8A0yXsbZjMVlJoNoNYbmk7cfrZkAReCbW0kpHncK2nO99Fw68/IlKljLSUbW1fHqy8yb2l2bg6NLvak04sCwkuJ4AAnePn7rBY2pDOTuus2VsFQ2b6da9fyUOG20a1MEve5ptlLAwmPxOvI+HW9wufU5QwtDOnDpcLuyMdqpUVpzuupWb7X+DW55IiwEzlFhPM8SfzOJPVcXFY+tiH03lw3ExSirRVl68e88qmSEAQHMYrxv8Ajd9Svp2A/SUvkj+1HmK/xZ9r8zS4SCOYVtq5rTs0ynpN7kmQWydR4T1jn5ey4+I5Pd70vB/Y9NhOU6clatftX3X4Jbdp+XzVJ4XEL/D6o6axGCavz3/iyPi8aHiDMHgLe519lvpYCrJ9PJeL/BWrcoYaC/t3m/BfnyNez8K4Fpa0NaNOAjoF2KVJQVorI87icRzjbm7suluKBY7O2zSpDJWpg2MGSDqTqIsCdJ5ea85juT67xUq1O0lJLK9mmlY9hyPylRp4VUXPYlFvddO7v6y7yHj9tCs5jbSG6gQCYGg4CB/1WOSMDVw8qlSra87ZLda/5KHLmKpYhQVN32b3drJt2037vqVmKwEjdJF/CTu+nJdjm432kszjxxMrbMnkTMEDTDcpLXNuC0kEHWQddVlspqzNLm9raTOwpVw+g3EYhrKljmc57qbrOLRvM8VhFxK85jYxp1ZKOSy8j2HJblXw8XK7k76K+je4re073hjKLXd1TcC4spk5SbRmLt5/r7K7yZBNOTWZzeWqrhKMI6P7etDV2Vp5WVmSTOR1+kg/ULdjujaS6/4NXI/9ybpvS8fC+ZYUqmVlV5tFNxvbUQPmQtbiuhBcUb5Tk+cqtaqT8TlwBrbzXVPOWsZQh6EHA4zuquaw1B421j5Lwtfk2vOTpuD+3jofZMVytg8RglOlWjlbW9+tW1va9vHOxu73vmutEk6CB0j96yvSYPAOGD9nqP1e54HlHlaK5Tji8PmopJX35NPzy8txu7LbYZhKtSpUa69LKGgXLszTx0EDX6qouSpwqdFqx18R/UNPE4ZRnfaT8VZ71ZfRG7G9onYupdgY1o3QJPnmPH2C6+FoKimk73PK4+u67UrWsa1aOaEB1i+THrDxWote0tcJB1CyjJxd0Q1chUtjUWgjJM8yTHlyW14io95jsRJGEwTKfgaB11PubrXOpKfvMlRS0JCwMggCAIDyWgweI0OhHkRcLOFScHeLsE7aFngtvYinbMKg5VNf7xf3ldGlynJZTVzaqrWpX7VecS8VK8PLfC2IY3nDZ1PMyq9fG1KvUjXN7ephUyAgCAIAgOYxXjf8bvqV9OwH6Sl8kf2o8xX+LPtfmalbNQIQk1HDMP3W+yiyMtuXEyyg0aNA9ApsQ5Se82IYhAealMOEEA+aEptaHmlh2t8IASxLm3qbEMQgPdHa1SnTNKpRp16Z4GeeaCOIm+lpN1QxOBjWltM7fJ/KssKkqeVtNzzI+Ix1avUDyG02gRlAtEzxvPXoFuw9BUY2iVcbilXltS13EvC4l1MktiSIuJEfsBbatKNRWZUoV5UZ7UTG0trV6jDTysa0xOXjF/vHmAtMMLGEtouVcfKpHZ0RW4XDuaZ08irJSlJNE1Sajw+i03LQT1SxkpNaHtDE81KYcIIB80JTa0DKYFgAPJA23qekICA6xfJj1gQBAEAQBAEAQBAEAQBAEAQBAEBzGK8b/jd9Svp2A/SUvkj+1HmK/wAWfa/M1K2aggCAIAgCAIAgCAIAgCAIAgCAIAgCAIAgCAIDrF8mPWFdjsaWvy5mMAYHS4E5ySRlEGbQNJO8PXfTppxva+fh6+xDZ5G1pcWNbJzADeji5t7WuzqnMWV2/Xpi5pO13FwgMDTlsXc+98R+6dwWiyz5hWz6/t46kXNg20InLAji685O8uI8MWzc+Cx9nel/V7ePUTcy3a8gkM0F96w3zTF40kTPATyR0LPX1a4uS9n4gvZmMeN4tcQHuaL8bAXWupFRlZcF5BMkrWSUW0trVKZrNAbujcJB+6wVH5v0m3krlKhGSi3397sjFysSHbXDTBbPj0I+4XCI5nLbnfktfMXV0+H19Zk3PNTbBy2aAerratG7beO9pZSqGeb9ekLm2vi6grOa0AtbkJsNDOYl2a0AWsVjGEHBN6u/rQXdzT/PBBOUWk+OLBrH2kXJD9OYWXszvr6u19iNo2ja0ktDCTmyiXRfMW3ta4629lHMWV2yblmq5IQHMYrxv+N31K+nYD9JS+SP7UeYr/Fn2vzIuKeWscREgWlWnoKMVKaT0IjMeZMi0AR+aYMnlMj0WO0WHhY2yef23d9sz0doRJIHAgTfw5uXRTtELC3sk/V7EnD1MwJ/MQpTuV6kFFpdSNqk1kfF1i2IIEzc9BMai581DZvo01K987bvVzR/MIEkA2B5cJPNY7Ru9lu7L1nlwPbsfE20PPzvp+XhKnaMVhW7Z6/x+d9iW0yJWRVas7GUIIdWu/OQ0SBHDnMyZ6cli27lqFOm4Jy339aGBj+ESYHGL7s8PzdU2ifZd9/Wf46jBx3GLQDbW7XH/wDKbRPs26+efZql9yVQqZhNteBke6lMr1IbLt/BsUms0YqqRluBJguOgsT84hQ2bqUFK7avbcaXbQAHB27Mi2jS6wI0gc+KjaNqwrk8ss/ul9z07FkEggcI3uhNzHRLkKgpRTT+nXb7mDjvy24Xj8Jv/d8k2h7Nuv6z/BJo1MzQ7mskzROOxJxPaGAQHWL5MesMEKQYDRyCAZByHslwZLRyHJAYyjkEuDICAyoBiFIGUIDGQch7JdgzCgHg0GyDAkTHrE/Qeyy2nawse8oUAyoAQHMYrxv+N31K+nYD9JS+SP7UeYr/ABZ9r8zUrZrEILswQguzKAIQCEJEILsxlCC7MoQEAQkxlHJBdmYQXACAIQCEJEILsEILsQguEAQgIDrF8mPWBAEAQBAEAQBAEAQBAEAQBAEAQHMYrxv+N31K+nYD9JS+SP7UeYr/ABZ9r8zUrZqCAIAgCAIAgCAIAgCAIAgCAIAgCAIAgCAIAgOsXyY9YEAQBAEAQBAEAQBAEAQBAEAQBAcxivG/43fUr6dgP0lL5I/tR5iv8Wfa/M1K2ag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AutoShape 4" descr="data:image/jpeg;base64,/9j/4AAQSkZJRgABAQAAAQABAAD/2wCEAAkGBxQTEhUSExQVFRQWFhwaGRgYFRgYHBwdHhoaFxwbGBobHSggHhslGxYYITEhJSk3MC4uFx8zODMtNygtLisBCgoKDg0OGxAQGzQkICQvLzcsLTI0LDQsLSwsLDQsLCw0NCwsLC40LDQsLCwsLCwsNCwsLCwsLCwsMCwsLCwsLP/AABEIAKUBMQMBEQACEQEDEQH/xAAbAAEAAgMBAQAAAAAAAAAAAAAABAUBAwYCB//EAD0QAAEDAgMFBgMGBwACAwEAAAEAAhEDIQQSMQUiQVFhBhMycYGRcqGxI0JSYoLwFBUzksHR4VOig7LCQ//EABsBAQACAwEBAAAAAAAAAAAAAAABBAIDBQYH/8QAPBEAAgECAwMJBwMEAQUBAAAAAAECAxEEITESQVEFEyJhcYGRsfAUMjNyocHRNLLhBiNC8YJikqLC0lL/2gAMAwEAAhEDEQA/AOiXkSiEAQBAEAQBAEAQBAEAQBAEAQBAcxivG/43fUr6dgP0lL5I/tR5iv8AFn2vzNStmoIAgCAIAgCAIAgCAIAgCAIAgCAIAgCAIAgCA6xfJj1gQBAEAQBAEAQBAEAQBAEAQBAEBzGK8b/jd9Svp2A/SUvkj+1HmK/xZ9r8zUrZqCAIAgCAIAgCAIAgCAIAgCAIAgCAIAgCAIAgOsXyY9YXOA2KKuHdUaT3gJAFoMQY0mdVfo4NVaLmveNsYXjc0UcEzuBWeXf1cpAjTiRbVa40Ycyqkr62fYYqK2bslO2B9u1jSTRc3Pnt4eN9J/3K3PA/3lFPotXv1GXN9K248UtnUcrqz3PFEOysiC53XSI1WMcPR2XUk3s3suLCjHV6GjH4SlkFWi8kTBY6Mw6+X+1rrUqWwqlJ5cHqYyStdGdjYBlQVXVC4Cm0O3YnjOo6JhaMKik5t2ir5d5MIp3ubH7PovpPqUXPmnBIeBp0j19lm6FGdOU6TfR1uNmLV0Qaez6rm5xTcW84+nNV40Kso7Si7GOy7XPGFwj6khjS6NYH+VjTpTqe4rkJN6Hp+CqDMSxwyeKRpOkqXRqK91pqTss8twjyGkMcQ8w2BqensoVKbSaWunWRZm07Oe17G1GOaHOAnzMWOkrN0JxlFTVrsnZaeZtxuzCK76VIOfljqbgG/Dis6uHarSp003b8Eyj0rIivwdQP7ssdnOjYufJaXSmpbDWfAxs72PWKwNSnBewtB0J091NSjUp++rEuLWpXbC2RSruxT6zntbRl25ExLydQeDV76jXnTwtBQSu4x1+VHEpYanVqVpVG0otvLtf4NOJweEeMmEdiKlckZWuDYPE6AXiVcjUrRd6qSiapUsNNbNByctydvwVbMBVPeQx32U95+WJnN7H2W91IK2eunWVlRm9qy93XqN38lxHd973NTu4nNl4c41jrCx5+ntbO0rmXstbY29l2M4bYeIqBpZRe4OBLSBYgcZ04qJYilG6ctCYYStNJxi3fQh16LmOLHtLXNMEEQQtsZKSutDTKLi9mSs0dPi+yzBgG4pjnmpka9zSWxBjNAibTOvBUY4yTrum1ldo6c+T4rCqtFu9k7ZW69wwHZZjsC/FPc8PyPe1oLYhsxIIm5E68Qk8XJV1TSyukRTwEZYV1pN3s2llu7ijwuxcRUZ3lOi9zOYGvlxPorUq9OL2ZSVylDC1px2oxbR4wuy61QZmUnuAdksPvcvO6mVaEXaTIhQqzV4xbzt3mzD7ExDy8MovcWOLXQLAjUToT0CxliKUbNy1MoYWtNtRi3bXtINRhaS1wIIMEEQQeRBW5NNXRoaadmeUICAIAgCAIAgCAIAgCA6xfJj1heYbEmnhGuaYc2vI9uPTgujCo4YVSjqpG1O0L9ZK2zUpuwuenYPqBxHIkEEe4W7FShLDbUN7v37zKbTjdGiji3fwDhmuH5RzymJHzK1Rqy9iavvt3GKl/bPOEYK+GbRa4CpTeSATGYGdP7j7dVFNKvh1ST6UX4+rhdKNiNj9nNo0hndNYnwtIIDetv3PRaq2HjRp9J9N7uCIlFRWepI7N1crMQbWpyAdDAdYjiFswMtmNR9X5JpuyZ7o4vvsNXaWsYWgOGQZZ11E38P0WUavPUKkWkrZ5ZX9WJT2ossnVA57KtNrSwMG+axYG6yHMH+vorbltTjUgrq2u00l1W9fQzvo0V7D31B7KJAf3xcWh0S0kxBMW09lWX92jKNLXaba4r6ekYe9Gy4nvDVSK/c1Koqd5SyOgDdN4bI1Ivf8AMsoSarc1UltXVn1dXriSn0rNm6niWsrihmA7ujka46ZzBJ9Y+qzjUjCsqV/djZPrJTSlbqILcPUptY2rVAms0inIcTvDezTYfviqyp1acUqktZLLXes7mFmlmyzqVGufiaYAc9zmkNz5MwyMsHDkZt1VtuLlVgs22sr2urLebLq7RodiXCrRb9kx7WuEOqF9jENc6LG1rn/eHONVIRyTSe9vub4mN80R9q0gKBlpouL7U+8zh2kujhx9lqxEUqLutl30vdPrIkujwKnsM52bHZC0PI3M2maakT0mF6nL2XD302Y3/wC1HKwN+cr7Ou7tuzG3HY6mxtas+g5tKox4DImQYGjRa5lWqHs8pOEE801mYYl4uEVUqOLUWnlr5ErtNiKVKk57CHDGVWPcB/42ta5w9T/9yteGjOc9l/4Jrv8AXkbcZOnTg5Rz5xpvssr+usscRiPt/wCJpspupZLVnYtzWRlgtNIAx5RrfVaYx6HNybvfTZz8SxKf9znYpONve2nbTS2fl16lBtfGkYXAd24sBeTDXERvCPaSrdKmnVq7SvkUcRVao0dl2z3Ff29I/jahEeFmnwhbsD8Bd5W5T/Uy7F5HR4TGta3AUnkd3Wwz6bxPNrIn1EfqVOdNt1ZLVSTX1OlTqpKjCWkotPwQxGKblx1FhHd0MI2k2+pDXz66D9KRg705vWUr/VCVSNq1OOkYJLwZrq0n1qmDr4eo0YemxgeO8De7ymXhzZ4t3fTkpTjTjUhUXSd7Za8DCUZ1Z0qlJ9BJXzta2v0yPGO2mP4XHVKD8ubEiC0wSCKQcW8bnNfqphSfO04zX+P5Iq11zFadJ26X4uetn1BWwmHFNnfPYXd4P4l1FzXEzndB3pMmdb24qKi5utLadk9Mr3XAmlLnaENhbTWvScWnx6+JzHa3FCpinu3JgAmm4uaSBEhxaJ4DTgr2Ehs0ks+85mPqbddvLuzXkinVkphAEAQBAEAQBAEAQBAdYvkx6wyKZ1g8bxy19lOy9bCxhzYMEQeqNWeYMKAEAQBAEAhAZhLXBK2fj3USS1rCTxc2Y6jlqt1GvKi7xS7zKMtkj1HlxLiZJJJPU3WqTcm295Gp4hQQEBkBLAxCA5jF+N/xu+pX07k/9JS+SP7UeYr/ABZdr8zwKdwIudBF76QOs/NW75XNds7GCIngeP8A1CNDFlJGRlQTkZcwjURIkSIsdCOiXuTa2pllMnQE+QnQEn5An0KNpahRb0R4QjIWUkZGVBIKDIyxpJgAknQASfYI3bNkpXyRiUIuJQBAenNIiQRIkSNQdCOYS9yWmtTJpuvY7ph1jY6QeRnmouhsvPLTXqPIaSCQCQNTFhwvyU3CzVw0TYXJQhZhzSIkESJEiJHMdETuS1bUZTEwYmJi06xPNL52FsrmEICA6xfJj1hYbP2iKbS1zcwJ/wDV0B49Q1qtUa6hFxkr/h6+RnGVkMdj21GxkAcXSTHVx1njIERw8oVq8akbbOdxKV0bW7Rp5ichIPDKyAL7oiLCRc8tFmsRTu3s/ReBO0jU/HsL2OyWa+SIbdsNt1uHG/4lg68HKL2ck+rTLLz8SNpXPQ2i3L4Bmy3OVsOOUAE2tBGa2qlYiOzpnbgs3b7PPIbSPOMxtN2UNp5QHAnSSBw013nf+vJRVrU5W2Y2z+npv6ByT3GyvtCmZhkEiJytv47GZgbzbi+75RlPEU3e0fLPXt6tOAckZO0qe99nMi0tbYX3REWuLm9tFPtFPPo/ReGW7rJ2lwM4naLN9rRZzXCQ1o1yECI0lp1vvKamIhmorVPcur6ZPrzDktx4p42m1rBlBdl3nBoJBBGWMwicsg/EsY1oRjFWztm7eGvVr2jaVjP8xp3IpwSLCGkC1SInXxt/sT2inqo+Vlr+V4DaXA14TFsawZmhzs/K+UwTqI1aI83LGnVhGPSV3f6f7WXeQmkiRTx1LKSQJHAtEvOVoBMNgXB0PE+u2NelZtr6LPJZ6du/eTtI1/zJjS3IyIe10kNkgOe4jp4mj9Kw9ogmthb1w4t/deA2luNFPFsAfLSczidG3BGjpFr3t/orCNWK2rrV9Xg/4Mbora+3aIe77HNv7xLKclodUlkREQ9oB1OXhZe8wtGU6EJRdk4qyzyulb1pwOPVxdONSScb555LS7y+tjDO0NHV9IucWsBlrDdjGNEG1pY43/Fwi+54aeidteO9v8/QxWNpayjd5bluS/H13b/Ddv0ZvQECMu4zdORzXGxBJLi03P3dRZT7NUt73nx/2R7bSv7nZkssrfg809vUg+TRaGZSMops1NQvMcfAQ3WBBsRZS8NPZ97PtfC3nn9zGOMpqXu5cLLjfyy+zRH2ViqFJ1QmSMlPLLGuObMxzwMwiIzCTwWdWFSaS6397GvD1KVJyfUrZJ55X170Szt6gQZoatDYhhAytaGgE8AQdQdeF51+zVE8peZu9spNO8N3VuWXryM1u0NIh7RSIDpMZWAFxpVKckSSAM7TqTunTRRHDTTTv58U/wAiWNptNbOvZrZr7rjoQq+06RrsqBhyDNu5aYyzmyhoAhwZIIza5eC2xozVNxvn39/j1GiWIg6qmlkr7llwt2br/Qm4PbGGzNz0zqAXFlOCO8ZULnBo1hrhAHHjdap0KtnZ+fC28sU8VQ2ltLvsuKd8jU7a9BzXU3UyMwaC/IwOMQC8xYEXsAZ6EmcuYqJ7Sfdn4erGDxNGScXHW2dlft9X7jRsraVGk17XUy+XkglrTbdy66EQefitF5zq0qk2mnbx7zXQr0qaacb59Wm715EzD9oaTXB3dEOHFrKdxmqw3oA17Li/2fkVrlhZtWvl39Wfin4m6GNpp32c+xcXZeDXgRNmbZZSpsYaYcWxmORhn7UONyJ/p5mfqWdWhKcm0/Ph+bM1UcVCnCMXHTqXG/ldd5t/ndIMhtEB2SGyymQw5csi0uzO3zOh0Uezzbzl2655+kZe101G0Y52yyWWX3ebvvPFfbFF1Wi8UGhtOczQ1twQAG3JDgCCZMamymNCajJOWbIniqbqQkoZLVZeHWSsPtei6mc4aHhhB3Gy93duaIhkAB5kXGp5LXKhUUstL8dM+3h2m2OKpSh0snbhq7dnHsI21NtU6lKoxlMszuBiGACKjnzIuSQ4CNBl9s6WHlGalJ3t28LGqvioTpyjGNr9nG5Nr7ew4e8NplzS4wQxjbZ2ua3LAloyk3vvnTVa44ao0m3n38Leuw3yxtFSaUbrsXFNd3bnmamdoaLXZhRgiox4hrAZb3ea8mJyPtBO/wCIXmXhptWctzW/r/K8NNDBY2mndR3p6Ldb8Px1WZpq7ZolpHdmYAJyUt+BG9IOUA727xJ0sVkqE07388vWhhLFUmrbP0jn2+eRo21tVlVsMaWbwcRDWgkBwmATFiBqdOFgM6NGUHeTuYYnEwqq0VbO+7g/XqxTqyUggOsXyY9YEAQBAEAQBAEAQBAEAQBAEAQBAcxivG/43fUr6dgP0lL5I/tR5iv8Wfa/M1K2aggCAIAgCAIAgCAIAgCAIAgCAIAgCAIAgCAIDrF8mPWBAEAQBAEAQBAEAQBAEAQBAEAQHMYrxv8Ajd9Svp2A/SUvkj+1HmK/xZ9r8zUrZqCAIAgCAIAgCAIAgCAn4XYuIqNzspPLeBiJ+GYzei0zxFKDtKSuWKeEr1I7UItohVKZaS1wLXDUEEEeYK2ppq6NDTi7PJnlSQEAQBAEAQBAEAQHWL5MesCAIAgCAIAgCAIAgCAIAgCAIAgOYxXjf8bvqV9OwH6Sl8kf2o8xX+LPtfmalbNQQBAEAQBAEAQBAXGyez1Ss3vCW06UnfdxjXK0XMR0HVVa+LhSezq+BewuAqV1tLKPFlzh6GGoWpt76pIAfUggFzC9ha3wwS2JueqpTqV6ur2V1a5Oz8DpU6GGoe6tuWWb0u1ePVZ21LDZe03VS8vMyGOA5BzAY/uDlUxNJU7W614P8WOhg67q3v8A9LXY1+ble7HNqANxDG1QB4jZzf6ziQ4X0pNsFaUJU3ek7dW7/H/6KUqkKvRrRv1717z/APVEHE9m2vvhqkn/AMdQhrtA6A7QwHN1jXVWIY62VVW61p6yZTq8l7WdCV+p66X+6/JRYrDPpuyVGuY7k4R7cx1CvQnGavF3OXUpypvZmrM0rIwCAIAgCAIAgOsXyY9YEAQBAEBso0HOmBYanQAc3ONgPNZ06U6jtFXJjFyyRqq7QoUjEHEO5NJayfijM70AHUrpUsFCOdR38i1DDb5AVnPlzmtYT91ogAKliZU3P+2sjTV2NroGylSc4w0Fx5AStMYSk7RV2akm9Dy9hBggg8iIPsoaadmDCgBAEAQBAEBzGK8b/jd9Svp2A/SUvkj+1HmK/wAWfa/M1K2aggMgTYXKhtJXZKTbstSTQwD3hzhEM8WpjXkDyKqSx9GLtqdCHJeIlG9ku15/c0PpkajXQ8D5FWadWFRXi7lOrRqUnaorHhZmoIBKC5iHZo7uoG5Q7Pl3CCQLO5yYjWypxx1J4h4de8vxft07i7LAVVhlif8AF/mxbbD21VoODWkljjdkZpm1hz6KcVhoVIuTyfEzwOMqUpqCzi3mte2x2WL2Th4BFQU3AAQ0EtGV+cGHXEGR5O0XIjipW6Wev1Vn64noHgoN9HLT6PaX37mRKeGdTcQKYFPKQHtOYGHSAXcLPMNN9eSirLbhtOV3fTuz8tRQjsVNlRsrPPseXnku0qyWPBBGUnMJbpfPTu3/AOXhzVuLlCzWay+z17inOMKl08nmsu+On/L6np7CJfOZkkktMw0vNV08RuUqbb/iSMk+jv4PjbZX1bfcRKDj09VrdcG3J/8AjGK7yzwAq1WZarGvpSA41IDQYLnkE3sS1gy/hPJap7FN7VN2e63gvu32m6nt1Vs1Y7S333ZXfg2orsZy3aKjh2VYwzi5kXvIDuTTqR5rq4WdWUL1FZnCxtOjCpai7rxXiVasFMIAgCAIAgOsXyY9YFuo0KlV9BfgyjBy0MPcAJNl1qPJ9OPv5v6FiNFLUhNxed8MP74mFCwdOlSltq+r6wqcYxdy0pUhkqVHHKxjSSTpP3R6mP2Vz8Jh+dleWi9WNVKG3I57afaKpVApktawaMY3K2eZHE+ZXYSSVkrI6EYxjoeti0cxLzw0HXmqOOquMVBbzRiZtLZ4nWbPwDHAFz5P4WkCPM8+keqjDcnqcVObye5GiFG6uy5YBSEsblHJov68/VdalRhTVoKxvUUtCBisd3p3jEWDXNDm+ZgAzfnwUzpQmrSVw4p6kV2Ca7QOpk6RNSmfUbzfUFc2tyZF503bqenrxNMqK3EDaVB1AgVRlnTjm+GNVzZ4arB2kiaODrVXaEb9e5dr0XeVo2oyM18pMAxIPlzHUenFZSws0XaXI9WtFuk07dy7m9e2yXWSaGJY/wALgfI/4WiUJR95FGthK1HOpFpcd3isjasSuEBzGK8b/jd9Svp2A/SUvkj+1HmK/wAWfa/M1K2aiQ3DwYdM8hbXmT/j3XOrcoKLtBX6zsYfkmUkpVXZcFr68SXTocPkOPnxPqubUrTqO8mdqjh6dFWgrefidF2awGfvKRhjXN8WpkTw0i54rUzcch2oz0MU/Dl4ygNO6SAZaHS7mVr51RlrZlqOFq1Ke1CG0uy5VUsSTUDQbGfkCf8ACt4XFS52MVK93pqUMfyY/Zp1Z07bKve1n+X5FnQpF7g0akwu9UlswcjyFGHOVIx4smjHUQCBUBaNSDSy/MyuJ7St8vqv9nf2ILJJWJONqDucrYIyggjQguzgjpB+So4Kalyq5OV7r/1Rcx1PZ5KtFZXXhtHN43EFhaWmHA5gRqIMg+/0V3luv7tJdr+33Ln9GYBS5zEzX/Su/OX2XiSKu3sRXLaT6sB7mtJIbxIEktaDHGPquLzkpZN6np/ZKFCTqQjnG9s3uO07F4k93UpEu7zDPdScQZkNnKSOMgAehVqDys9xw8XFbSqJWUs+/f8AnvLrGYKk67mgQRv07feMS3TWkDaOFlvjUlHR+tPuUZ0oz1Xq6fmkRWYVlAB1KmXuizqhAAEBohgt/wDzbryK2SrOplLT+X+WaYYZUs4a/wAJfZFL2o2q4t7sulzrnUQ2bW4SR8irfJ9BSlzj0Xn/AAc/lXEuFPmlrLXs/nyOXXZPOmyjSLjGkCSeQ0/ytdSpGFr78l26/Zm6hQlWk1Hcrvs0+5KOHYBFyT7+g/2tEq7WbyR04cn02rZtkN4gkclZhLaipcTlVYc3UlDgzysjWEAQHWL5MesJmzsIypLXVMjo3dwuGk3M/JdHk6SVS19d3E3UXZkOn2fL6pbVrtDRcZJlw5jMAG6df8rsc5FS2L5lzYls7W4vMNQpUG5MPTbmNr6nS5JuRfysVXrYnZezDOT0RlzUthyOJ7SbSdXf3dH+iwxI3Wvd950DUSIHQdVmkoqy9MinCyKxmDDfzOg+llDzNjRP2ftA0xlcy3Ma+vNU8Rhede0nmV6tDbd7k5tNlR2enUcypzaYPq02KrRqV8Nlu+hTlTnTz08ixw22sTSP2jRXbzbZ3q3j6Sr1LlKEsp5Gca7XvLwLbDbYw1f7wz/hduuHnxXQjOMldM3xnGWjJeIxNGg0FzgybgRmc7qAL68TZZGR8/2tic9apUa+e8JtUGa3Kd4QLWsBpK4tWpNVJOUd+vlwPQYbE0p0VRdpJWuuvu+5T49pdBc55bESN5vuJHzW2jXS0tf6lyrRpYpKKk4rgrWfrv6iw2JsTO3vZDKTZOckNbbW/iJH7hbmp1fyzXKeHwPRTz//ACuvjx/5N8VFF5syvSfSDqNR9VpJ33AgHhugicq5uNhGElFKz8zy3KFaNWptRgo9i9XZKVIonMYrxv8Ajd9Svp2A/SUvkj+1HmK/xZ9r8zLMOXDdIJ/DMH2OqzliFB2mmlx1X00N0MK6kU6ck3w0f11PdHHmnuVGEsGhAkt5y3WOoVXE4XnnzlN/ydDBYxUFzNa6tx3FthtpUABBF9LE/wCJHquVJOLs9TuRaktpaEirt1tIE5gzq4Gf0t4qYQlN2irkVJxpq8nY4jb2MfXr960Gpma3xQCQCWmDI5adRotOIw6U9mWq4F3A8pVaVO9P3Xx8DXRpObXs2GAkAmC47hMkZjA9OI5qcDSUa0G9box5W5QrYjDVIu1rPRf7LalSc4wwEug+GZ06L0WNusPO2tjwdHac1sak/A9k6GVjSRLg3MHUS528dM/CAYEREc14eTrNuTbXZlb88c+w9/goYT2ZbcFKTWbbSd+zVWZ1J2N92N3Lli2nJc+jVqxqqtvTubp83Om6T0at3HzfbNIhw6Aj2cQvS8q9LEuXFLyLH9L1FT5PUN6lK/bczg9kVKjDUBY1t4L3RMaxb0nRc3azUVrw3nSrYqnSfS7+rtOl7L1RhGGXDNVLXPJ0ki14iwOvXoungqLmpJ6r6ann+VMZGThOOjvbr0zL13amg7decjt03Bh0gutGp+0AjWysvCVbXSujmRxlJy2W7MxjtuVnTTwtAuIaJc4tETu3bMi7DY3BGiilTpbdqkt2421nW5jnKUd9s+pXb161rbU4Tbez8QHmpWZUFRx8QG7OkSN0eh9AuzRnSa2ab7jzuIhWTc6y7/8AXkZwjXgb5k/vU8VZVznTcW+iW+wo7wgxBYRfjcWXC/qNyWEjKGqmnlusnmdv+nVF4uSlo4vzROqV2Mqmfs4cM1XKXCm2GiQ0A3/4uVhKcp4SE6suhnlvb2n9+3qsejmnLEunRj035bP4LXamysM+nUrtOSkxu5VY4VBVdoGhubee4n7paZIBm62YfF4ilKTTtHdvT7v9MmtyfSruNKrC8t/+Ml38O26OPfhqjWsdUpup5xIa+M3qAba8YPRemwuJVeO0lbieN5RwDwdXY2lJbmvXldGtWTnhAdYvkx6wmbHc0Vml5IbvSQCfungAreB/UR7/ACZnT95FltOs3vm0aTmPe8bozQTczfgG5TJFxB42V3E85LEbEN6Wfrs7TvYWinRdSXup5v1vzIO2qdXDNL3vY6WOgtYWlhsIILjNnTNvCbLCWG5mrCd755+BtdSlVpS2Vs24vJrjeysca0EbriGkRIBtwsHaHWLKwqsb2ZodCVtqOaen+ibRwwWy5psWFGgDYifRQ2SVeOOHabF1tcmlpmHG02i3GAtbrLTU2ug1Fyk7LrLDA1S5twRBgEyJFjMG/Ej0XMxexznQ0OPiJU3O9PT7nrE4RlTxtB66EeRFwtMKk4O8XYrtGujsUuJcTVqgAC9wANASBca2Vx4vEVINR0WrRleTVrlZterRz93UHkQ0EDplP1CtYDFVKVNqKTTed/XVvLEcRQdozVmlqvXkVlfZ7hv4erPrnH9rgXD09lunVwdTo1I7D77fT8HSpc81tUpba7r/AFOl2Y7MzIBTFOA6o+qBEiJhlh4r3OtyrdHDU6VPbU7p6Z3+u40V8TUqTtJWa4kt21KdZxbTdmDBGaIny0tbgIXH5RntSjbQ59Wopuy3GVzTWcxivG/43fUr6dgP0lL5I/tR5iv8Wfa/M1sbJAGqtN2VzCMXJpI1YzEPdlpNdmcC15bIzGmCQ7K7heON4IXJxk4R+E7N62yyO9yfSqz+OrxXu3s8+rq+h2dXZWz6rKNV76jHUjIa092ZtZw1IkLlnaK3tbi6JGVuUtkEuIIEkhrWiRcybnRWMLKMKsZS0KmNhOdCUYZs5bEYN76gDCPDGsRB49LrHlqjThLnpS13b79Vvv4lz+mOU0qPs86d0m88rZ553tp1eB7pmhRILnGrUGgb4Rw9f3Zc3DYHHVmpQXNri9e5a+XaX+UOWMEoumkmnqlbPtehebF2uxk1q7mULEMBIkgRNok3I4c13KWD9mhze25N5tyflw+tzzntCxE+dUVFLJWXm9/VpYnU9pYd2Komc5dVaGuDpE5gCDFjBM+qr1eToVL1Xwzzedl6+5dp8q1qK9ni+jLqWV9TqTi6ve93lp2gzv6ExpETY2lcv2OnfeW7yttHzDbhBe4cQ9/tmP8Ar5rrcqUW1CollazNX9NYqKdWjJ57Ta676+RsG0aQF2vcWWY0wGDiJvMSeUnmuVRlW2NilGzerWbfa9bXzsrI6dfA0+cdbEzVr3zeS7Fpfrdzsdi93Uw1EltN78kuO9JMmzgIjprw4K9RVTDrZ2fXgyhifZ8VLaU7Ldk9OrNFPtPCu/i6rsL9nDW/0pLQMjRa3MaiDaV1oSh7PHndXfzPPVFU9smqGit4WR6wPesLzmq5wQC4ZiLCb3J1edZVFOEpSeW5eC/k7NVVIUaMM9HJ9rlbyii4wm2a0O72m1zQBdsGfNHTp36LNCqVLdJFdtXB0n03VaTcj2kFzNAQYFhzkjSONlew1eakoTd1xOVjcJTdN1Kas1quoh7Gw0VhnYSLaAOAOYeKJFiDNrRotPK2KowpR25JdLfluZlyPh6vPvov3e3euG/qNe3axpOqRAAduh0RwFmGx3emipSlH2To/T5vXaejwNNyx0VLzs/d3b/wOzWIb3rjRGV723yRlElgkNcIaRvX3rFUKLW1kdrlRVFRSm8r5X10e/fu4EjtKd8XJibkk6hh4kwL6ey9DyZ7su1HgOWvfh2Mpl0zihAdYvkx6wkbPbNRoufIwfQki/qreB/UR7/JmdL30WmNFE14xGUMLHAPfAAfmaQcztHQCQeYK6ctn2mSetlb6nocJzyw96N77WaWrVn4riVuKZQZRZRa6aTGljTUImq97szyBxE6EayeEE0cXU2rRpaR17fWo5Qqt06kq1lKe7glkl/HZ1nM43YpbvUCRF8hNv0k6H9ytcMQnlU8TztKrVo50pW6txG2Zi6jSGd24TH3SYAEbreF2gHlLjqrkJQg7uWXpnQjynGp8aOfFb+3f4X3E+q2pXBBBY2eMgR4oLdS4E5TeDkkG614ivTys7mc8fGm7UVfrfHTLfbfu1tuJWF2cxhmMzvxG59OSoTqyllojnVas6rvN38l2LQvMPsh7mZyWsbEjMYt+I8h9eSs4fk+rWjeO/TrMdm0dpuyINWsxg3R3rudwwelnH1gea7mD/p9LpYh9y/JRq4xL4efXu/PkaMLgv4jerV8zgNxjCGFhnRjHANcNDuuaehXSU6+ET6C2Ord66y3KhydjYxjTnKNRb5Wz7Esl3d7uT8Vsqsxk1HU67AJPeNLHgcZJ3pAvfMBfpNWvTweJld03FvfHW/Zl6+mDwmJorpTUkuPDtz+t9/fSU9kUKzoph9KoBJHhga+IboHV2VUcVyTiKEdqMlOPXr/ACasPiI1J9C8Zet6+9iNX2RVqFralcupt0EfQaT+Zcn2tRjspaeBYqyqVXecrlhg8BTpeBt+ZufdVZ1Zz1ZCiloSlrMjmMV43/G76lfTsB+kpfJH9qPMV/iz7X5kHaNVzabnM8QH7+SnGSlGi3Es8nRjLERUuvv6il2dh31msrNquZXbmGY7wcJNnDXib/8AF549YXVPFY8CC3Du653j5ZUBBxeBrVHCriajSGXFOmDBP5nGDHp6oDOzsaK7Q0DJlkkiJcTyMaAALq8nNNtJab/XUcbla8Ypt6vTd6uWNHDtboL8+PuurY4Ept6lnR2AzENYSHk3mG5gBJ5/QHivL43G4qGOnSgk45ap5dFcD2PJeFo1MBCclnno0m+k+OXfY24TBsw9ShEgCqCc2W0FvAWEdfVZ8nYrEV1XVW11FWS/5fV2Rq5Yw9KhUw+xleTu3/x9ZZF6dmPlpLx3bTPiqaTNwXkGLXJOmi5PtlHRJ34Hc52rdt7Oe+y/Bx+NotrPMS7M8lpbqZJ0jnyXuI5QV+CPnknJVZKO9vzJVDsTB+3rihaQwtL39MwbZvrfoqVXH04O0czq0OT61SN5dEv8Ps91Gi3LFSm0gF7Lj9QMEG41HFVHVjOTaOhGlOEEpbjdgMU11NxY4AsfBOoJgHh7eiiVKW0k969fkiNaLTa3Pxy9LuN2z8gcW6XLiWydTJsdP+KvzMlDaW/7l6tiFKrsP/FJeCsUuL2tQBLs2aTIay/uTYKzTw1WWVrdpzquNoQzvfsKmvjXVLBopsmco1dyzHjrounQwypu7d360OLi8dKrFxSsvPtJOztqVqpFCnlZA3nZQSACAcjdJuDfryXzypgoVazqVZN9rb38dT65PDUcHSTSy3JZLTf/AAU+1qIc97w5xDZbvHMSQcpJPmDYW5WXqKEIR5LkoZLd4o8tOcly/RjJZuKfjGT9Xz4k/sNhe8rPbb+nN2h2j2cDaevBczD+8eg5b+BH5vsy97ZUQ19OOLST10H0C9JyZ7su1Hznlr34djOdXTOIEB1i+THrDzVfDSYBgGxzX/sId7Ldh6nN1FJEqTi7orNq9tXVAO6pCm6Lkuzx8Og9x6Lo16Ua1Tbkb1ynOFPZgrPj69dRzFWq+o+XFz3nzJ9P9BZpRgrLJHPnOU5bUndnX7LNXJ9qL8LifUAQPdcqtsbXQN0b2zJq1GQQG7C1WNdNRjnDpEfqbqR0BVnCqhtf3X+O8yhs36Ru29WdiW5WZX02uDi2C8OjhVp2cGRbLoOa9hh40KlO0Z5veaK9WtGako3gu/8A0yXsbZjMVlJoNoNYbmk7cfrZkAReCbW0kpHncK2nO99Fw68/IlKljLSUbW1fHqy8yb2l2bg6NLvak04sCwkuJ4AAnePn7rBY2pDOTuus2VsFQ2b6da9fyUOG20a1MEve5ptlLAwmPxOvI+HW9wufU5QwtDOnDpcLuyMdqpUVpzuupWb7X+DW55IiwEzlFhPM8SfzOJPVcXFY+tiH03lw3ExSirRVl68e88qmSEAQHMYrxv8Ajd9Svp2A/SUvkj+1HmK/xZ9r8zS4SCOYVtq5rTs0ynpN7kmQWydR4T1jn5ey4+I5Pd70vB/Y9NhOU6clatftX3X4Jbdp+XzVJ4XEL/D6o6axGCavz3/iyPi8aHiDMHgLe519lvpYCrJ9PJeL/BWrcoYaC/t3m/BfnyNez8K4Fpa0NaNOAjoF2KVJQVorI87icRzjbm7suluKBY7O2zSpDJWpg2MGSDqTqIsCdJ5ea85juT67xUq1O0lJLK9mmlY9hyPylRp4VUXPYlFvddO7v6y7yHj9tCs5jbSG6gQCYGg4CB/1WOSMDVw8qlSra87ZLda/5KHLmKpYhQVN32b3drJt2037vqVmKwEjdJF/CTu+nJdjm432kszjxxMrbMnkTMEDTDcpLXNuC0kEHWQddVlspqzNLm9raTOwpVw+g3EYhrKljmc57qbrOLRvM8VhFxK85jYxp1ZKOSy8j2HJblXw8XK7k76K+je4re073hjKLXd1TcC4spk5SbRmLt5/r7K7yZBNOTWZzeWqrhKMI6P7etDV2Vp5WVmSTOR1+kg/ULdjujaS6/4NXI/9ybpvS8fC+ZYUqmVlV5tFNxvbUQPmQtbiuhBcUb5Tk+cqtaqT8TlwBrbzXVPOWsZQh6EHA4zuquaw1B421j5Lwtfk2vOTpuD+3jofZMVytg8RglOlWjlbW9+tW1va9vHOxu73vmutEk6CB0j96yvSYPAOGD9nqP1e54HlHlaK5Tji8PmopJX35NPzy8txu7LbYZhKtSpUa69LKGgXLszTx0EDX6qouSpwqdFqx18R/UNPE4ZRnfaT8VZ71ZfRG7G9onYupdgY1o3QJPnmPH2C6+FoKimk73PK4+u67UrWsa1aOaEB1i+THrDxWote0tcJB1CyjJxd0Q1chUtjUWgjJM8yTHlyW14io95jsRJGEwTKfgaB11PubrXOpKfvMlRS0JCwMggCAIDyWgweI0OhHkRcLOFScHeLsE7aFngtvYinbMKg5VNf7xf3ldGlynJZTVzaqrWpX7VecS8VK8PLfC2IY3nDZ1PMyq9fG1KvUjXN7ephUyAgCAIAgOYxXjf8bvqV9OwH6Sl8kf2o8xX+LPtfmalbNQIQk1HDMP3W+yiyMtuXEyyg0aNA9ApsQ5Se82IYhAealMOEEA+aEptaHmlh2t8IASxLm3qbEMQgPdHa1SnTNKpRp16Z4GeeaCOIm+lpN1QxOBjWltM7fJ/KssKkqeVtNzzI+Ix1avUDyG02gRlAtEzxvPXoFuw9BUY2iVcbilXltS13EvC4l1MktiSIuJEfsBbatKNRWZUoV5UZ7UTG0trV6jDTysa0xOXjF/vHmAtMMLGEtouVcfKpHZ0RW4XDuaZ08irJSlJNE1Sajw+i03LQT1SxkpNaHtDE81KYcIIB80JTa0DKYFgAPJA23qekICA6xfJj1gQBAEAQBAEAQBAEAQBAEAQBAEBzGK8b/jd9Svp2A/SUvkj+1HmK/wAWfa/M1K2aggCAIAgCAIAgCAIAgCAIAgCAIAgCAIAgCAIDrF8mPWFdjsaWvy5mMAYHS4E5ySRlEGbQNJO8PXfTppxva+fh6+xDZ5G1pcWNbJzADeji5t7WuzqnMWV2/Xpi5pO13FwgMDTlsXc+98R+6dwWiyz5hWz6/t46kXNg20InLAji685O8uI8MWzc+Cx9nel/V7ePUTcy3a8gkM0F96w3zTF40kTPATyR0LPX1a4uS9n4gvZmMeN4tcQHuaL8bAXWupFRlZcF5BMkrWSUW0trVKZrNAbujcJB+6wVH5v0m3krlKhGSi3397sjFysSHbXDTBbPj0I+4XCI5nLbnfktfMXV0+H19Zk3PNTbBy2aAerratG7beO9pZSqGeb9ekLm2vi6grOa0AtbkJsNDOYl2a0AWsVjGEHBN6u/rQXdzT/PBBOUWk+OLBrH2kXJD9OYWXszvr6u19iNo2ja0ktDCTmyiXRfMW3ta4629lHMWV2yblmq5IQHMYrxv+N31K+nYD9JS+SP7UeYr/Fn2vzIuKeWscREgWlWnoKMVKaT0IjMeZMi0AR+aYMnlMj0WO0WHhY2yef23d9sz0doRJIHAgTfw5uXRTtELC3sk/V7EnD1MwJ/MQpTuV6kFFpdSNqk1kfF1i2IIEzc9BMai581DZvo01K987bvVzR/MIEkA2B5cJPNY7Ru9lu7L1nlwPbsfE20PPzvp+XhKnaMVhW7Z6/x+d9iW0yJWRVas7GUIIdWu/OQ0SBHDnMyZ6cli27lqFOm4Jy339aGBj+ESYHGL7s8PzdU2ifZd9/Wf46jBx3GLQDbW7XH/wDKbRPs26+efZql9yVQqZhNteBke6lMr1IbLt/BsUms0YqqRluBJguOgsT84hQ2bqUFK7avbcaXbQAHB27Mi2jS6wI0gc+KjaNqwrk8ss/ul9z07FkEggcI3uhNzHRLkKgpRTT+nXb7mDjvy24Xj8Jv/d8k2h7Nuv6z/BJo1MzQ7mskzROOxJxPaGAQHWL5MesMEKQYDRyCAZByHslwZLRyHJAYyjkEuDICAyoBiFIGUIDGQch7JdgzCgHg0GyDAkTHrE/Qeyy2nawse8oUAyoAQHMYrxv+N31K+nYD9JS+SP7UeYr/ABZ9r8zUrZrEILswQguzKAIQCEJEILsxlCC7MoQEAQkxlHJBdmYQXACAIQCEJEILsEILsQguEAQgIDrF8mPWBAEAQBAEAQBAEAQBAEAQBAEAQHMYrxv+N31K+nYD9JS+SP7UeYr/ABZ9r8zUrZqCAIAgCAIAgCAIAgCAIAgCAIAgCAIAgCAIAgOsXyY9YEAQBAEAQBAEAQBAEAQBAEAQBAcxivG/43fUr6dgP0lL5I/tR5iv8Wfa/M1K2ag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AutoShape 6" descr="data:image/jpeg;base64,/9j/4AAQSkZJRgABAQAAAQABAAD/2wCEAAkGBxQTEhUUExQWFhUXGBgYFxgYFxocIBsdHB8cHBoYHxscHCghHBsmGyEfITEhJSktMC4uGCAzODMsNygtLisBCgoKDg0OGxAQGy8lICUsLDIyMjQ0LDQ0LTQ0LCw4LywsLzQsLDQsLSwsLyw0LDQsLCwsLCwsLCwvLDQsLCwvLP/AABEIAMABBgMBEQACEQEDEQH/xAAbAAABBQEBAAAAAAAAAAAAAAAAAQIDBAUGB//EAD4QAAIBAgQDBwIFAgQGAgMAAAECEQADBBIhMQVBUQYTImFxgaEykRRCscHwUmIjctHhFTM0U7LxB4Ikc5L/xAAbAQABBQEBAAAAAAAAAAAAAAAAAQIDBAUGB//EAD4RAAEDAgMFBgUBBwQBBQAAAAEAAhEDBBIhMQVBUWFxE4GRobHwFCLB0eEyBhUjNEJS8TNicoKiQ5LC0uL/2gAMAwEAAhEDEQA/AKddevPU7NQiEZqEQEZqEQEZqEQEZqEQEZqEQEZqEQEZqEQEhNCEUIUlKmpndikhLiKO7FEIxFHdiiEYijuxRCMRR3YohGIo7sUQjEUd2KIRiKO7FEIxFOVYpUhMoahA1UdInp2ahJCM1CICM1CICM1CICM1CICM1CICM1CICM1CICQmhCShCKEIoQihCKEIoQihCKEIoQihCKEJaEKSlTUUJEUIRQhFCEUIRQhFCEUIRQhI1CUaqOkT0UJEUIRQhFCEUIRQhFCEUIRQhFCEUIXX8X7O2lwNu9aBFwJauXNSZVxBMcvFr7GsyjdPNwWO0kgdy3bixpC0FRg+aAT3peJ9nbVrAC5B7+LZbU6Fz9OXaYMUUrt77jDPy5+SWtYU6dpij58vMrIv9mb6IzkJKrmdA4LqvVl3AirLbyk5wAnPQxke9UX7NrNYXGMsyJzCt8W7Lm2mHNoh3ugSudDLH+iIlfPUDrUdG9DnPxCAOR8+anuNmFjWdmZJ5jXlyVPFdnrttS5Nt1RgtzI4YoSYhgNjOlSMu2OOESCdJGvRQO2fUYMRIIBgwdOqO1mASxint2wQq5YBJO6gnU+dLaVHVKQc7X8pu0aLKNcsYMsvRY9WVRRQhFCEtCE80qau5xvCcGmITD9xdJcL41c6ZpEwem9Y7K9w6kamIZboXSVLS0ZWbR7M5xmCclncW7PKllRbBe6cS1oGfqAzQI2B0E+9T0bsuqHFkMIPoqtzs9rKQFMS4vI66rOxnZ69bRnlGCEC4EcMUJ0hgNtdKnZd03OAzE6SNeip1dnVWNLsjGsGSOqdf7NXlVie7zIAzoLil0G8svIRSNvKbiBnnoYyKc7ZlZoJMSNROY6rSvdmVtthoi53gGdO9USxBPgIE5PPXlUDbwvD90aGPXmrjtmNY6n/AFTqJ1y3clnW+z9241wqFtotxkBdwBIJ8AJ+ojrU5u2MABkkich58lUGzqlRzi0BoBIzPPTms3HYR7TtbuLlZdx/OUVYp1G1GhzdFSrUX0XljxBCgp6iRQhI1CUaqOkT12GKweHwrW7DYZsTeZA1whmETyRV5gAnlpz6ZjKlWuDUD8LQcvyt19KhbObRNMvcRnr5ex1Udjg1g3MWArlFw73bYuB0ZT6GCQDOppTcVMLJIkuAMQZTW2dHHVEGA2RMiPRZ+E7M3HCDvLKvcXMltnOYiJ2CkDTqanfeMbORIGpjJVaezajwPmaCRIE5puF7OXGRXZ7VoOxRBcYgsymCBAI301pX3bGuIAJgSYSU9nVHNDnENkwJOpSWOztwqzu9q0ouG1NxiAXHIFQdPPah12wEBoJMTlwSM2dUILnENExmd6zcdhGtXGtvGZTBgyOoIPQjWp6dQPaHDeqlak6k8sdqFBT1EihCKEIoQihC7bDdoMOGw6O02jhe5vjK2hjpEnXSRP1VlOtasPcBnikaLoWX9AFjXH5cEO1UWI7S22t32Jl2xNu5bSG1S2UjWIGi7UrbNwc0bsJBPMz90120aZY8znjBAzzAj7KfHcetTdvW76y6kLbGHUXJIEq1wqRlncz+lMp21SGsc3Q6zl3BSVL6l81Rr9RkMOfeY0VM4/CuuCNy4f8ABUJct5Hn/NmGkAgGBqRUvZV2mphH6swclD8RbPFEvd+kQRB9/hT4viuHGHxFpbtsl2QotuyyCAwOpy6tHX2O9MZQqmoxxacpmTO5SVLqgKT2BwzIiARv9Vi9rscl7FXLlpsyELBgjZQDoQDvVyzpup0Q1wzz9Vm7RrMq1y9hkZeixqsqgihCKEJaEJ5pU3euv7SdrLhuRhrx7vIAYWPFrP1LPSsy1sW4P4rc5971uX21X4x2D/ljhv7woMJxSwcPh7d5ixXEF7ghpykN4p56kTBnenPoVe1e5g/pgack2ldUDQpsqGSHSdeefnmrmI4rh1s4m2ty3/iZe7W1ZKaBpgtl1aOZ0Eb71E2hVL2OLTlrJn66dFYfd27adRgcM9AAR5xr1SY3iuHe3c726t+UItZrJW6GjSXChYB58/PmU6FVrhhaW555/LHRJVurd7HY3B+WWXzT10TLPFsPOBc3YNhQjoUbTTVpAgieQ6051CrFVob+rMGQmtureaLy+CwQRB4KPFY7D4i0bT3u6yX7txWKMwdXZjMDUNrsf/Ssp1aL8YbMtA1GRACZVr29zTNNz8MOJBgmQSfusDi9y211jaLlNApuGWMc/SdhV2gHBgxxPJZd29jqpNMkjmqdTKsihCRqEo1UdInrrn4xh75t3rt29YxCLlY2xOeJEqfykgnfrGtZgt6tIGm0BzSd+7qtz4u3rFtV7i14EZb+inxnaWy9y64LDPgzZAIJOcljBPuNaay0qNa1vB892SkqbQovc5wOrI7807hnHcLaawyObaqgFy0tgFmaCCxu7kenTz0SrbVnhwcJM5Gd3CEtG9tqZYWuwiMxh38SVDwzjlpRBvui947Pbe0LiOpaRl5pI3nmZ9XVbZ5/pBMCCDBGW/im0b2iP6yBJkESCJ3cEzAcbsqbnd3Xwym4WyG2LltkPLIPpb0Mbey1LaoYxNDstZgz13ptK9oicDiwTMRII6blg8exNu5fd7KZLZIyrAHIAmBoJMmPOrtux7KYa8yVl3lSnUrF1MQFn1MqqKEIoQihCKEJveDrt/PekxBS9k6JTRfX+ofyD+hH3pMYS9g/gnG4NPQn2G9LiCQUykN5evl+n+opMYSig/h79hKt1TEHfb+e1AcCkNJ4zITVvg/ciI6GPfWjGEpoOHvlKBfXqP4Af0IoxhHYP4Je+Xr/AD9tj9qMQSdi/gjvl68poxBHYv4J4pwUZEFSM0AnprRoE1rcTgAmDEL1/mn2Go18xSYwpOwfMQmfil8+fLocp+aTGE74Z/L2JT+/Xr/P9POlxhM7B/BKbg+Y/nvp7UYkCkTlylI19R+YdfiZ9II+9GMJRQedAl70ctdY+Y+NfsaMQSdk7fwn373p9OUSKEIoQkahKNVHSJ6KEiWhKkoSIoQihC2+zWHDZyyggQAfv+1UrtxEAHitXZrAQ4kcPqsziFvLddYiGaB5Tp8VZpGWA8lRuW4arhEZlV6kUCKEIoQihCghDIn82089zA5maj+Uq3NVoBjdw3JLaWxoDHv5Ae+gFADUrnVdSPLmT6ypFyrzAjTU+8a+tOEBRu7R+6Zz+iiNq2sgkCInXodD96bDApBUrPMgcdylW2syIkefTrSgNmVG59SMJ0KZkTTUakx4t5Mn11ohqcH1ROXlyj0TVtJBAO0c9tMo1novxSQ05JxqVQQ4jX7z9Uq2U5kEmdZ31J68iTRhbxQatXcCIjdpp9k4hCQZHQeL4/2pYad6YHVQIjnp5/lTK0/eKeDKgc0jVSMJEHnpQdExpIMhVgls851yzm3kDwzOugH29ajhqtF9Zu7nppmc+W9OUWzqCNc0eLzzN8iaWGnekJrNyI4buUDySLatxlBHoG6SPjX7UmFmiDVrTiIPh71TmyEKMwiZGo138+tL8vFNHaBxOEz00UL27ZUENAYEZiTtERM6aDn0ppDY1U7X1Q4gtzEGO/8AO5TNkViSQDInXadBp7nXoegp3ygyof4r2hoGXT3w9lOGIXXxDSZPoYOvrTsYUZoPG5ONwa6jQSf/AFS4gmim4xlqn0qYkahA1UdInp1vceooOiVn6grfE8NbSRa0H+IZBnWNN58tK5jZNWo2yqvJzH2C7DaNCnV2jQpOGRyPis/DzkWTJjU6CdT0EbVtbPqOqW7XPMnP1KxNt21O2vXUqYgDD5tBT6urJRQkXW9n7OWyD/USf2H6fNZdy6ah5LobJmGgOefvuWT2mtRdDD8yg+40/QCrNm6WEcCqG02RUDuI9PxCyKtrNRQhFCEUIUXcgyZO5nbqJG3UUzCCrPaubAI4emvmkGFHU/Hl5eVJgCU3DjuS3LWxmIJYn1Bn9aUjJIypmctQB5j7JBhREAmOW3QCdugpMASm4dOYz/z90LbGviPikcvM6QN99fKlAHHVBe4kZfp/GvJIthddTO59iD02kUgaErqz4Bj3H5R+F8LKCdVC6xoBIHLzpcGUJO3JeHEaGfHVObDAndt55bzPSjAkFwQIgcEn4YaanQAcuQjpRgR8Sc8uPmpUWBH89aeBCgc7EZUrLII66UESExpLXAhQfgxuS0+3QCNo/KKZ2YVn4lwyAHnz+6U4MdT8dSRy5EmjAEguXDcPYA+ia+GDGJ8PMf8A1K/of9qTBJThXLRMZ7vGfUflPGFHUzprpyIbp1FLgCYbhx3cfSEGwIVZPhmNpjUdPOjCNJQKzpL8OsceqT8IOp02201B6a6gUYAndu7WB98iPqlOFHVtyRtpJzHl1/WgsCQXDgIj3EJBhgI1MaCNANMsaAeQ+eVGABBrvcCI4/X7+yp6kVVI1CUaqOkT1d4Rh890DkNT7f7xVDadx8PbOeNdB3rR2TbivdNadBme78rXxPBndTCkETvpv61x9neVGU30xoYXY31Cm9zahGYlZ6cFe2EzxAJkk6QJJk+n71ubPu3im9nDTlxWJeWrKlRjyOvPgl7+3EZ0j/6R9pn2qb4tuuIz1H3lR9hugR77lRxtnK5GkbiDOh1HxWvbvL6YJWLeUhTqkDRdfg1izbH9in7iay6ubndT6rfoCGNHIeize0tqe58yy/8AjVq0dhxdB9VR2izHgHMj0WPxLA90QJmRVulV7RZ1zbdiRmqdSqqihCKEKucLrM9TtvLBtesRFR9mrQucojhv5EZJPwnKdOkf2leu0Hbyo7NL8Vvjz5g8Ncvwg4Pz5EbdZ218+czFHZpRdcveXLlyhH4TXfn02+nbodN/Ojs0nxOWY8+uvEZpUwsEGdvLXYiJnQazFAZBSOuZaRGvPp5obCakzv5f3ZutBppW3MACPPlHBNOCGvpG39oX9po7Me+iUXbgfzzn8Ka1agk9fLzJ396c1sKGpVxtAjRSU5QpaEJ7CQR100oOiRph0quML5gcjC/5TtOh8NR4Fa+I3kHx68uajXBeHUrOg0GkjMOup1jXptSCnkpHXMOyB3/TlkMvrKsPZ8JBO5mT6yARzGwp5bkq7ahDwQN0eW716qF8DM6xII0X+0rG/wBPOOvOm9mpW3URl5854a7p4bkrYQSYIEzplG0gx8fJowCUguDAkHx5H7+ST8AIgnkRt1kTvyn4o7NL8WZkDeN/43pwwYmSZ1nUb7mDrB36UdnmkN0YgCMvcZJ1rDwZnnMRz15z5n/anBkFMfXxNiPfuFPT1WSNQlGqjpE9dB2JP+OxiYttp7rWVtin2lvh5j6rY2IYuD/xPqF164o3EYqsQY1YciwI8M6gj5rmaVqG5yuqeCciua7UAvhgYgMwnLP0lWmZAj7VbaMFJ5HAeoWbtHFSDSNx+hWYvZi1/wAvMCNiclzNP9W0DX29aye0rF05z3x4R9VvijZ9jhMTGuIa+PlqsnKQANSAIWf6eXtFdrsok2rSefqvPL8zWJXWtdYW7QG3d29gT+UToJ/T3rOuHva8gDefUrqLKjSfSaXOgwPQKtxZ7pt22RQbgDkA6x9AJ31iev8ApQLttGliqmJIHHjr4JrrMVa4ZSzgE8OAynrvWPdu4p0P4hAAuoOUqdT57iDGg5CprO+oPrikx4JM6dJVfamz6jLZ1RwgCN4O+N08VSrcXKIoQihCKEIoQihCKEq6HgfZZ74Ds6oh1HNiPTl7n2rPuNoMpEtAkha1psl9Zoe4wD4rsMD2aw1tY7sOTuXhj86D2ArJqXtZ5nFHTJbtHZ1vTEBs9c/fcsrifYm20myxQ/0tJX77j5q1R2o8ZVBPr78FSuNi03Z0jB4aj7+q5TiXBb1j/mIY/qGq/cbe8VqUbqlV/Se7esS4sa1D9bcuO731WdVhU0tCE5xIIGhg0HRDSA4EqrfsNHhJOhA8R3jeZnf9aic125XKdamT80eHPTTgnHDNP1SM07nSHLbbHQga7RS4T76pnbsDYA3Ru/tA9fVDWGJOsCeZOo8PLYbGgtJSisxoHTgOaQ4d9fF0/M0c5841Gk8t6MDkvb0p08hy9/RKMMwmDpLGJImWza9Ont50YCmmuw6jcNw3CO/3wUlu0Q0zIjqT06+nOd+WsqGkFMqVGObAGc8Bz97vRaF/ht5FzvauKp/MVIGu2pFI2tTccIcCU19rWY3E5pA6KrUqgRQhI1CUaqOkT1r9mZ7xwpIY2yFIMGcynQ+361l7YeGW+I6SFtbAMXW4/Kdd+i6G5ZIVu9aBmUoAc2ozbAKDOuu++/KuYFzTeflzXXPqPpiQI+qzsZiFtoCCWm4M4ggxlcc9dj1rV2Y0VXOaMsvqsbad25rWOdoD9Cqx4hYkN4pH5dcv22+Kl/c/8TFnEzEiJ9e7TluSt/aGLfsQ4RETBxRwnyWTjsR3jlogaADyGgrdpU8DMK5a5rdrULlrYLjaBAt23mygAEAHQaDQ7aVTrWZc4kR3+ytK22m1jAHSCBGX+QpLfFFu3QICIAQJ13KzMbCBWXte1LbZsjF84mJyEOz471rbGvW1rsgf2GJIkmW/bTrml421rI4TJMgeAeH8pkGTy0O30xGlU9my+/YWjIAyY5EDPv0Whts4Nnva4YcxAOROY3b/AD35rnK7BefooQihCKEIoQihCWhKvQeAf9Pa/wAv7muWvf8AXd1Xb2H8szota3imHn6/61WlW4UGP42E0VCWiddufuTptp604JqwuMY53S4DczDK30yF26bketT23+szqPVV7v8A0H/8T6FcXXUrh0tCRSUqaihIp8Hg7l1sttCx5wNvMnYDzNR1KrKYlxhTUaFSsYYJXQYHsygIF+5LExkt+k6vHQch71m1domCaTcuJW3b7FaCO3dmdw8cz0/ypcd2assSLNzI4jwOZBmYAaJBMHTXblTaO0XgA1G5cR9u8cE+42NSLiKLoOWR5zGfceK57H8Nu2TFxCs7HcH0YaH2NadKvTqiWGVh17WtQMVGx74qDC4hEuWzcGZMwLAcwN/561m7Tv3W+FjNTr09+i6L9nNhi+bUrP0bAHN2ufQR4rpuL9qbT2mQvcYEaKRHmpnYgGDpO3OsNlyKZxsOYXTO2TUq/wAOq35TrmP8rkrN0MJHWP57V0mz7z4mnJ/UNVxW3dlDZ9xhZJY4S0nzHd6EJ9X1iJGoSjVR0ielFESgEjMKZMW4Mhj95/Wq9S0oVG4XNEeHorLLyu0yHn19Ul7Es31GaWha0qH+m2E2tdVa36zKhqdV0UIRQhKDQlBI0TnuE7kn1M0gaBoE5z3O1MplKmIoQihCKEJQJpCQBJTmtLiANSrOM4fctRnUrPUVBRuqdUkNOnuVauLGtQaHPGR9x7yVarCqL0HgH/T2v8v7muWvf9d/Vdvs/wDlmdFfqsri5ztHjEtOTcYKCq7nfVtANz6CnDRNK5k9pUdu7RTlIYF2IA+kxA8zprG9T25AqtJ4j1Ve6BNB4H9p9FG9lgASCAdp510zajHHCDmFxb6FRjQ5zSAUynqFX+HcNuX2ItrMasdgo6knQVHVrspCXlTW9rVuHYaYn6LcwvBbFuO8bvWMDKshASSoltyMwy6RBis6peVX/wCmIHE68dOhnotmjsyhTI7U4jlkNMyRr1EcjqFaPEGygIAiCGCII/7dwaDcwLinrFQGiJJeZOmf/Yf/AFIV1tcgAUxhbrA/6u9MYKdhLRRlmBBAA56Bl/Soq9UOYY3/AHBU9vRLHgHd46OCZi7TszMniJJiNwcotppvozM3lFSUXsDGtdl9cyT5ABRXFKo57nszzOm44Q0eBLjyhaGGL21PekLZ8Uo4zEooCp4D1gsc3UVE/CXQz9eWnEmT9gpWYw0mp+jPXgBA8YkzOsLzvj95GxFw21y25hR0Hv1MmOU1j3VR76rsZkjLwXb7JoUqFmwUxAIxeOazoqJSkyZVuzdDXjGzIP8A+l9NvD1862rS7Z8Vibk0iI6D8eC4/auzKv7twVDic12IHq4jMmNQRPMDqrVdKCCJC8/c0tMOGaKVIjIKESVbwvCL1wZrdp2UcwpI+/Oon16bDDnAKxTtq9QYmNJCqtagkEEEaEHl5VIIOYUBxAwUmQUqSSnJYLTCkwJMAmB19KQkDVOaHu/SJTcgpU2SjIKESUZBQiSjIKESUZBQiSjIKESVFSJybduBYnnPxVO7u+wgASStTZ+z/iQXOMAR5+iju3xqBvlY/YE8tqonaBqMcxw1B9CtRuyG06jajHThc0kHqN40VbA8RN14PeaKSM965c0kRGfYek1BsontzJ3H1Cu/tA1otRDYlwP9WeR4gZdFsJhGgMQQDABjrJHtAJnoK2viGFxYDJGq5YWdTAHuEA6e+HPgu54B/wBPa/y/ua529/139V1lh/LM6K/VZXFx/abs6MZiSO8Nt0tJlMAgyzzI0PLcH70oKRM4T2ft4bLmRblwfUTJEwdRtlAOvXlTkib2h+lPU1rbK/U7uWFtw/w2dSsStlc0r/DeI3LDZrbZTsehHQioq1BlZsPCntrupbPxUz9iuts3rN+2HZShIbM1vkTBaVOkhgGBEaiedYb+1o1CzXSOm7xBIPguqpCjc0hVGUgzyOp8CAR470+9gLhnuQGUyM1syRJ5z4hBdzptl84pG1GQC88Mj7zmG68e9PfSeCRTEAzmDnrx3RicctI5wn4ThENmdtZJyrqfqZoJ2H1dZ02qKrXxNwgZfho+ilo22BxeTmZ9XH/5eSdiA1sHuUAY6TMnxGZLbhRJaBEgRFRmoXCHKYUg0kt1z9Z9SuY4rxEtaVT9TeJ/YmB++vQda1dnUZJq8Mh9SsHbNyWsFAHM5npuHvhzXNcRXxnzg/cA1z92zDXeOZ9V6BsyuallSP8Asb6BX8Fw60La3L7N4/pVYmJidjMnYCoaVKpVdhYCePAdSch01KhvNostzBIHmSeAAzKevDsv/LtXXJmCFLRPKFETBB9CK1Nm0qbSXucCQcs43D/ErD2ve3FZopBpDSJIjXPfrwTPwLW0Ut+YsfqB2MGY2Mzpyrds6rHhwZxXJ7VoVKbmF4gke/I+CYKuLKSmhIuv7ZYy7Zu2rdl2S0ttDbCEgHfXTc7b/vWXY02VGOc8SSTMre2pWq0arGUiQ0ARHvNI2EuXb9x8XhwXFtWIDrbQTID3Gz6bbAzptR2jWU2tovyk7iT0AhL2L6tZz7imJAG8Ab83GVctdnsO17DeAZb1u6WVLjMsrEFWmY16xpURu6rab882kagTnxCmGz7d1Wnlk4GYJIyjQ96g7NYrDk4jurBVVw7yWuMS4G88lzabbRpT7plUBmN2eIbtP8JljVty6oKbIAad5z+0+SpXLGGsWbNy5YNw3y7R3jAIoIhVj6jBGpqUOrVXua10YY3DM81XdTtqFNj3sxY5OpyHAcVdxfAsPYXFM6G4LTWsgzlTDx4THmekxUTLmrVNMNMSDOXBT1LG3oNquc3FhIjPjGXvcmPwzCC5Ydx3du9ZLhC7ZQ+kAvuF1OvkPSnCtcYXtbmWuiY3dEhtbTGx7hha5sxJict/es7tJw9ba23S0EDSC1u53lto2ykmQY6/tU9pWLy5rnTHEQR1VTaFuym1r2Nid4Mg9Fg1dWSihCgpFIoccGKrlEmW5xyB32HvWFtloc5gJ4/Rdf8AsxcvoNqOaJEifNNsYRnchFLDKwnQkEo06KSQBtJ6+lZVvS+fM8fQ6roL7aDqlIta2Bkcuo0Wnh8BiCFuPaDO2ZVATTRspBVeegOvxysU+0tIY3d0OuevvJZhp0bxuN7pnKDiyiRpGW/vVrHYpizI2UFWIZY0JErAPIRIG251ratLcMb2hzLgD03+/Rc9fXhqPNIQA0kdd2u7LpHFdRwDEobKqDBUQQYkefmPPnWTfU3Nqlx0O9bWz6jXUWsGo3b/APHNalU1fXLcRvXV4iO7fKncqXWFOfxMFBlToJJ0g+dKEium4WJJET/PtTki4/EtLsSZ1NdZSADABwXB3Di6q4kzmVHT1CpKVNWlwXiXdMQ0lDuBuD1H7+3SqV5a9s2W6haezb/4ZxD82ny5/f8AC7W21t7cp5GCIPL9ZmPKsCpTcww5ddSqsqCWKLH8QW2trM8CRIEzAURtqZYAU1lJ9RwawKR1WnSpvfUMQPUj8rm+K9p2uApZBtptmmGI8iPp/wAw16RvWnb7PB+Z5y9fx75rBvNsFowUh83Pd3ceW7fnkuYyqRC5jpAIdoAAga5tgNIExpV7AyMNIHuJgefpKy+1qh2OuR0LWlx7o9YT8Wk5SNYEH2/2rF2tavFUvAyI15rsf2b2hSfbCi5wDmk5ciZEcdY7lbTiCyW7jOx2LMY9xG3lMVmMZXqMFIAkDcAY7+PetN9C1oONZ9QA8TE9ATp3Zrtuxub8PmYyzO7MfMn/AGq12D6PyP1WfVuaVwcdEy3Qdy5biiBUtgf1XvlgT8mtbY36X931WH+1TsVVhPD6NWaK2lyadQkWzge09+0ioCjhfozqGK+hqpUsqT3F2YnWN60qO1K9JgZkQNJ3KKxx+8rXGYrc72O8FxQwaNtPLlFOdaUyGgZRpCYzaFZrnOMOxayMlKvae+GtsMgNoMqQgAAaJEDSAAAKabKkQRnnE5p/70rBzXZfLIGXFUuFcTfDsWtxqpUhhIIO4I9qmrUW1RDlWtrp9u4uZvyzVvDdorqDLltMoYuitbBCEmfB/Tr9qifZscZkgxBz168VPT2lVYIhpEyJGnTgobvGLzJdVmzC8ytcJGsrBHpsNOlK2jRDxh1bu4SipcXJpEvHy1DrGscDpuUlrtDeXu4KxbQ2wCoIZDEqwO+wodaUzPMz38kN2lWbhiPlEdRzUHEeKveVVIREScqIoVQTuY6/znT6VBtMkiSTvKiuLx9YBpAAGgAgKjUyqIoQoKRSJLiAxM6aiDVK8sWXQGIkELZ2Rtmrs1zixocHag/QrV7PWpcIGYFyee4UA5ZgxuTMbqOtc7fWgsnNgyDM7vf5XZ2G1jtJj3upgYYjfrv3K9hb6MllXe4HtEsQCfEScxnXxfEa666ONvUqMZUAkRr90wX1KjVq0mlkk6EGRlq3Lgd09FRuYbvb7H/uXCRHLM3M7c+U1sfHtp02taJIA6aLlzsl9Ws57zAJPXXy9eSddwb22Ko20jX9jsD9vehl/TflVEe/fFFTZlelnQdPI693sK1gOOXbfhuHUcnBHyNfcg0lexp1PmpDLkfpp5hFttGrS+S4OfMfUZ/+JRjMaGvteRWZhZAZREAAk5tCfP7Gs00G0z87u7OfAxHuJWu24dUH8NveSI8RM9w6wqfEHvG2rtojgEACNxIkb/etKxdbl0NacXErI2my7DMT3DDwGX+fFZirOgrVc4NEkwFgNY55wtElPu2WWMwiaht7qjcAupODgMslPc2la2IFVsSJS1YVRTYO2GdQQSCdhufLTrtUdVxawkKW3a11QB2i3LGMW6VUhgAZkaZYAHI6Dl6Gs59F9NpIjPzWzRvKVd4YQft4HLgp8TbQvBKycyEQDMxvIkx+9VQx7uOQ9f8AC0zXpsaWmJc8f+I//QWeOCpcu3WLZLSNl15kbhRtuJ66irRq4KbcXzOInPQcMvfVZraAfVfg+RgMZanjnw5aaZLTGJw1hR3ds3GMwYk6eZ2HoB6VWd29Y/M6ArbDa2zf4bC49JP495KLFcUzfltj+zKT7HxAEesU6nSjees+/qkq3JIiG9CPyPOFz2LYFjCZB/TJPya2KROHN081zlwAH5Nw8s12XY65/wDjn+1mH6H96w9pCK/cF1GxnYrYDgT781z/AGjQKyqBEZiRMkZjz6HTarWyWxTceap/tHVx1WCd3v0WOK1lzqdQmooQlVZ0FISBmU5rS4w0SVYXBGNSAelQG4aDktFmy6hbJIB4e/yq7rBipmuDhIVGtSdSdhdqnWcuYZyVSfEQJIHMgczFR3FYUaTqh3KewtDd3DKDdXFd7asYbElRbW22GtprdDBWRYmCwIuK2bUhoBEzNcaalepcmqXfL5/cekL0QUBbURQwkHgRIPdmD11lcZdwTN3ty3bcWFPguXIBcSADlAETygRHQ1vbP2g55FN4J4Fc5tvYtKi01qTgOLRJjoc/DwVKtpckihCKEKCkUiKEKzgca1pgyxImJ5ToSIO8VTvLGldACpOXAwtGx2nXs8QpxDtQRK0bNrOMykQeR0jyPWOprErU30j2TtBpw7l1FCsy4BrN1drxnmtGzggILH9vmolOtPjXEcMy/wDLh/6wco/TxH296cym55holNqVGUxLzC4zjWLKTKGEEhSCJnnB2Gx+a1aTfh7d1QGSeHX3Kwq1T4u8bSIho45TlP8AgKHgHGr1lu9RCcwEFCuinUIysRMEmG/SsmpUdUdidqtyjRZSYGMEAJ3G+OX7sNcUhFkkvlkzyATzjU8h7UtGq6k4Obqkr0GV2Fj9CktYvw+DY7NEEitYWVK6irWJeNwP6R/13/8AaVztW9qWbjRoAMjUjNx6uOndCiJnetNrQ0Q0QFjve57i5xklSU5Rq5wi5lv2210YHTfSoLoTRcOSt7PMXLDzXT8S4hNq74nJZTOuhkSJHKPLmByrEtqT21WScgV1V5cUnW9QNbBIO8/dVWs5ri3pXJo5111EnlFWWuwMdTjPQd35lUKrO0qU6oIwiXHqfwAqWAN51Mqxtklge8yGSZOWWAcTuINS3LaLT+oB3j48FXs33FQGWEtknIwRJnLSVZzEeHMwI/K5KkeoaqL2OGZHeMx5LUpvY7Jpz4HI+BVDFvaGh8R6Lp92/wBKs0KFd2mQ5/b/AAqN1c2rMj8x5fU/5Wdib5czAA2AGwHICtWlSFMQFg167qrpPcOA4KbB8Tu2lKo0A7jKp/UGmVbalVMvE+KkoX1eg3DTdA6D7KvduljLEk/zTyHlUrGNYIaICgqVX1XYnmSmCnKNOoSIoQr/AAe1mZht4dD0MisXbl062pU6jf7xI4iHZe966H9naArV3sP9h7s2q3dwgBOd4RY9WMA7e9ZdHaNWvSbgb87p6AYiPTu9F0j7NlJ5xH5R4nIe/crKxbAsSoheQ6V0dkHiiA8yVxu1y03Ti3TL0UYulfEIldRIkaa6jmKbtExbPPL6qb9n2h+0aTTvJ9CrnC2tC+l1RlYg5VT6To5YFRrtl8IAAK7k1yTIxAr0+7NQW7mnMDjrqI+uckkHRb/F3ZrJZixJU9VG4P0AkT6yRr4t61LL+Yb73FcftL+VqdPqFyddMuIRQkRQhQUikRQhFCE+3cKmQSDTXsa8Q4SpKdV9N2JhgrWwGIa4Ia4lsD8xBJPkiLOd+igVkXNG3oOzBM7t3jquisrm7umGCABqYz8NPotG2cpPdKQ4/PcyveP+W3qlkebZmH9NUn1nOGHQcBp+e9aVO2Yw4tXcTmfx3KjjFRvFdJ8QnMXLudYJ1Op8jA8gNrFqa5+Wnpz099FVvm2o+erk7kfm7lhhQv0eEchy+3L2qy/ZbXZtdHmO7f5qnS29hyfTxc5g9+RE9AElxA31eLyO325+9OpbLY0y84vIfX1Udxt1z24aTMPOZPdkB5SnVprCJkyUUJFJSpqkw9zKwboaZUZjaWqShU7OoH8Fo4niCFGC5pbqI8tdelUqVq8PBdEBatfaFJ1MtZMkLKrQWMujwV17tpSV71lOSTPhXlJUgwBJ/N6Vzu0abWVssp9yu02LUNW2+YyROpjSIGh971j8VxDPdYs2aCVXoFBIUAchHKtu1YGUmgCMh4wuWv6rqlw8kzmQOk5KpU6pooQihCKEIFCVOoTUUIWlwBSbhCxMDf1HzWNtyi2tQa13930K6D9nahp3DnD+36hS48DvXzASI3JA2HIgM3ppVOwpGlbtYDx9St+6fjqlx5egUFi9bALXLeZSSCy7rzgryEaytZ+0Lm+ZU/gVIDd0DzJme/JaNnsazuaeOo2XuG/w+XPLyPNVOI3kbNk+kKQNunlv761o0Lqrc7OqPqgTMZd2fLXoss7ObYbct6bdCJ6fqEc9N+aqcBE4hBE/VoI18Daa6ffSsal+sLttofyz+71C7fi2GP4Zi0ghds2bcgasd/YCtex/mG+9xXC7S/lH9PqFx1dMuHRQhFCFBSKRFCEUIRQhORypkEg9QY9aRzQ4QRKeyo5hlpg8lOMc4BAMA7/z96rCyoh2LD9leO1Lksw4u/f4+yq5NWlnkkmSkoSIoQihCWhCkpU1FCRFCEUIRQhFCEUIRQhFCEUIQKEJ1CRFCFYwOLNtswnzgxI3j0OxFVrq27dmGYzlXrG9NrUL4mRCl4hjFe4zqpGYz4oMaa7ADeeXSqlDZ7mtw1HZZ5Drx18I71p3G2gc6Tc+J3dBp4+CgfF5bVwQfGRJnQyAJ8jy/wDdc1tO0q0rovAhm7LLQe+Pcu22BdsuqVBuIOeJxcRmTmN4OUR9FStIcjCNTMctwIrVsaNR2z6jQMycueTVQ27e29Pb9Co54wsaA46wZfkYniFY7M2yuMsg6an/AMTWSKbqdSHBdFcXVO4tHOpmch6jQiQe4ldv2lxSCy6FhmYCF57g7cq2LCk81muAyG/uXEbVr0227mE5kab9Vw9dEuMRQhFCFBSKRTrZlWYXbSFSRkcwWEA5h1nUR1HnXL3d/XFZwa6ADovTdmbEsvhaeOljLgCXa5nhw998Fxo5H2roaFVz6bXEahcFfWrKNzUpsdkDl75aJguf2t9v96lxclV7If3BPBpwUZEGEUJqKEIoQihCKEJaEJ7NAJiYEx1qvd1XUqDnt1AV/ZNqy6vadGoYa45+BU16zlIi9augz9B1ETqRyXbnz96wbG+rmuGudiB8l2+2NjWQsnvZS7NzRIPHlzVUlhPiXfny5AfpXRyeK4ABh/pKAT/Uusx+1Enikwt1g80oDz+X5pfmTf4Ub0pzTyj+c/Wl+ZNHZxnKaA/9vzSfMnnsead4o5Tp+0/vR8yb/Dnek8X9vzR8yAaXApRmnWIoGJBNMjKZTxT1EpLSyQJAkgSdh50hMCUrG4nATCuf8OH/AHbUawcx1IjTbzFQ9t/tKt/Bj+9vilHDOt20AZg5juI0286O3/2lHwQ3vbGecpn4Af8AdtTp+brOkxuP3pe1/wBpTfhR/e3xTvwIB0vW9QfzbdAek0nayM2lPFsGuBbUHilPDgDBu2twDDTuQPjUn0o7YkSGlJ8GAYL2+PPuQuFKuMt62Ikhgx05bxoSD+utMfgqAF7JjiFLSFWgS2lWABGcEiev0TLmC8cd7bMicxbQnSRz11mpBV+X9J6KF9tL4xg8595obh8R/iWoPPPt66UCtO4+CQ2ZEfO3Pml/4fpPeWx6tHvttR23+0pfhBH62+KqXEgkSDHMGQfMVKDIlVXtwmJlR92OvxSSVJ8nFBtjTUabaVWqWlGo7G5gJWjQ2tdUKfZUqpDeCDbHX4qwMsgFnuLXGS7NHdjr8UuaT5OKO7HX4ozRDOKO7HX4ozRDOKO7HX4ozRDOKO7HX4ozRDOKO7HX4ozRDOKO7HX4ozRDOKO7HX4ozRDOKflHX4oOYghDYaQ4OghIEUTBid9Kr0rSjSdiYwAq/dbUurpnZ1qpLeH+EndLr576VPHJUcWnzaI7lf4KI5Jcf+5Oyjr8UslR4W8UZR1+KJKMLeKMo6/FElGFvFGUdfiiSjC3ijKOvxRJRhbxRlHX4okowt4oyjr8USUYW8UsDr8USUYW8UQOvxSyUYW8UQOvxRJRhbxRA6/FElGFvFEDr8USUYW8UQOvxRJRhbxRA6/FElGFvFEDr8USUYW8UQOvxRJRhbxRA6/FElGFvFEDr8UklGFvFR05Rrq8B2Hu3bSXBcQZ1DAEHnqJNZtTaTGPLYORW3R2K+pTD8QzErP4T2Zu3rz2TFtrYls0+0RvO89KmrXrKbA8Zgqtb7Mq1ajqZyLVrj/49uyR3qRAgw3uI/m9Vv3qyP0lXf3C+f1hYOP4I9rEjDllLMyKDrHjgCem9XKdy19I1Y0nyWdWsnU7gUZzMea1uJdh71tMystwyoyqCDqYnXTffoJPKq1LaVN7oIhXK+xarGy0yeCsp/8AHt2BN1AeYhqZ+9Wf2lSjYL97x4KHGdhLqLm7xWA+qFaQOZAGp9BTmbTY4xHomv2G9onF5H2Vy1iyXYKCJM9eWvIT7RWi52ESVj06Ze/CFdPBn8HiTxtlGp6EydNBpUPxLc8jkrX7vqZZjMx7yTP+FsSAGQyubQnbTqB1Hz0pe3bGYKb8C8kAEHKfT7pbPCXYSCsTH1eZE+kih1w0GM0rLCo4SCPZhU79rKxUxIJGnlp9qla7EAVUqMLHFp3JlOTEUIRQhFCEUIUmHt5mVf6iB9zFNc7C0lPpsxvDeJWxiOz0d4FvK7WmVbihXBGZssiR4teQqo27mCWwDMaLSfs0DEGvBLSJyO8+ap3ODXpfLbdlUsMwRgPCYJ1Gnpv9qmFxTykgExv4qs6yrScLSQJzjgoX4bdCq5tvlaMpynWdvvy68qcK1MktxCQoza1g0OwmDp757uKZjMFctEC4jISJGYRNOZUZUEtMptWhUpGHiFb4nwS7ZJlWKeGHCnKSyhgB949RUVK5ZU3555Ke4satE6SMs+oT8H2evvdW2UZCwLSynRRudvQR1IpH3dNrC8GU6ls+s+oGOETnnwVa/wALuqrPkfuwSM+UgaGJ12E/OlSNrsJDZE8FFUtKrQXYThB1hOHBsQWC9zczGYGU8tCfQHT1pvxNKJxBL8DcThwGVSdCCQQQQYIIggjcEcjUwIIkKq5paYKSlSIoQtbB9n7riYPoFLETtMDw+h18qqvu2NK0qOzKrxJy8/HgqmP4e9oww5xOu/QyJB8jUtOs2poq1xavon5tFUqVVkUIXs3Zv/pMP/8Aqt/+Irlrn/Wf1K7yz/l2f8R6K8LC5s8DNGWecTMek/qahxGI3KfCJxb1XvcSRLy2WMM4JWdjG49aeKTiwvGgTHVmNqCmTmdE+5gbbXFulFNxQQrRqAd/5yk9TSCo4NLAcilNJheHkZjeo73Era3kszNx5IA5AAnMeg0j+GlFJxYX7gmursbUFOcyqHavjL4W2jIgcs2Ugz0JnSprS3bWcQ4xkoL66dbsDmtnOFUs9prxth/wd0yuaRsdJkc4qV1pTDsPaBQtvqpYHdk7TkvN8Gua4PBnmTlkidCdx9/at1/ys1jmuWojtKv6ZmctFqfgVkThzljWLm50Gvi0EzGuxG9Ve1Mfrz6fhaPwzARNLLr+fqk/BQSfwsLBBBu85BkHlAB9mpe0n/1PJILeDPY5f8unvvVW6UtmLmH1MMP8RtFiI+4J16xpUjcT/wBL/JVnmnSMPpa56nRVcVeRgMlvJG5zFp267cz71Kxrh+p09yr1qlJwGBmHvJVepFXRQhFCEUIRQhS4W5ldWP5WB+xmmvGJpCkpPDHtcdxC37/afO17OGZGdHtqY8GVw36SKotssIbhiQCDzkLWO1A5z8UkEgjTKCg9ok721cyNCPiWI0176YHtOtHwjsDmzqG+ST94s7RjoORef/dols9pERUPdl7im1q2TQW9xnUZmkbZpiecUOs3OJEwM+O/loO7VObtNjWghpJy1jdz1PKdFncZ4kt1URAwVSzeJbS6tEwLagctzM+VT0KJYS52pjj9SVUvLptUNayYEnMNGvQD8rSftHbDtcRHLv3IIcjLFoqdIEySvtJPlVcWbyAxxEDF1zn7q27aVIOL2tMnDrEZR9vqkbtEgdSqtkDXXIy2l8ToU0yKJ31JMml+EdhIJE5DfuM7yUHaVMPBAMST/TvBG4DzVZuMpkJyN3pw/wCH3GTLEZusxy2nWn/DOxajDixc+ii+Op4Jg4sGHl1U79oka7iGZGyXihHhtuVybDK4KkfppTfhHBjADm2eI16Zp/7xY6rULgYdHAkRyMhY3E8Ybt17hnxGdYnoJgATHlVujT7NgbwWbc1u2ql/FVakUCs8OUG6k/1D/b5qOqSGGFYtQDWbPFekPgVW0lxWYzEgmRJ3IGhDZuU77CawO0Lnlp9+wuv7MBgcD7/z7lZvbDh1u1ZgFiSCTLE7Rl02Gv61PZVXPqSqm0qTGUCOX+FwFbi5NFCF6nwHtBhlwtkNeQFbahgTqCogiN+XvXO3FrWNVxDTmV2Vpe27bdgLxkB5Kj2V7Yq65MS4V1GjnQMPPo361Ld2DmuxUhI4cPwoLDarKjcNYwRv4/lY3b/iVu7dtG1cDZVMlTsZka9at7OpPYx2MRKobYuGPezs3THBdVwftNY/D2zcvrnyDPJ1zAeLTeZ+9Ztazqio4NaYnJbFvtCiaLS94mM+u9cDwjjRt4sYi5L6tm11hgRI9By8o0rarW+Oh2TclzlteYLrtn56r0te0eFIB7+3r1aPisE2lb+wrqhfWxzxjxVbifazDWrZZbi3G/KitJJ/YedPpWNV7sJEDioa+0rekwuDgTwC8nLmZ2O+ldJAiFxpecWIJe9b+o/c0mEcEdo/iUvft/U33NGBvBL2tT+4+KYWJ3pQITC4nVJSpEUIRQhFCEUIRQhS4UKXUOSELAMRuBOpHoKa8uDTh1UlINLwH6Tmugvdm0t5u9d5QXHKrEm2rBEInbMZadgBtVFt458YAM4HfEnw9VrO2bTpyXk5SYETAMDx1ngosVwFFTOrMQTYyggSFug6MP6hHzTmXTicJA/q8uHJNfs5gbiBOZbHR3HmoLPCUOJv2mZgloXTmABMW55c/inuru7JrwMzHmoWWlM3FSm4mGh3krL8Cs91nFxgzW3uoCV+lSYUgakwNWGgNRi6qY8JGUgHX33b1YOz6JpYw4yQXDTTgfvoE48Csi73Je8GVkR3yDJLjwkH8ozR9W4mk+JqFmMAZgkCc8vXLgj4CgKnZkukEAmMs9OmfFNfgNu2ha81zMi2+8RMshrhbKNdoUSZ3LDalF097oZEGYJ5apDs+nTbNQmQBIEak5eXirX/AAO2yWwZQJ+Jd2KhHZUa2FDZvpIzc5gTUfxLw4kZzhA3jMH7Kb4Cm5jGnIDGSYgmCImeu9YfGOHC0/gJe2VVg0bZh9JI0J8xvvVyhWxj5sis28texd8mbYBnrz0WfU6pIoQlBigpQSDIXRYDtZcRcp8tgDJGxg6A7HT7Vn1LBrjIWzR2u5rYcPD3ks/jHGnvnxbeu/8AoPIf6VPQtm0tFUu791fLd79wsyrKoIoQuit47CMiI9seFbckKBLBGDSUUPGaCdTOh0gzQNK4DiWnj6iNTGnRbLa9m5jWvboBu3wZ0E68zKjT8GQxgiEJAJbMWBEKTmgg6jQCBqdRSn4gEDny8e7mmj4EgmNBzmeGuc8hkNVIt/AxlKSMxI0cacgzSWnL00zcoppbc6z6emn1hPFSwjCRv5+Z1+k7ll8RNnLb7kEGPHJJ1heZ0mc2wjb0Fml2knH3Kjcmhhb2Wu/y/Oio1OqaKEIoQihCKEIoQihCKEIoQihCKEIoQihCdbYAgkAgEEgzr5aa6+VIRIgJzSAQSJV7FcYuvd70MUYAKuQkZVAgKDMx6nWTULLdjWYCJHNWat7VfV7UGDplw4KJOJ3gzMLtwM/1kOZbpJnWnGjTIALRA0yTBdVg4uDzJ1z1UX4p8zNmbM4YMZ1YN9QPWad2bYAjIJnbPxF05mZ5zqnLj7otm2Lji2d0zGPttSGkwuxkCeKUXFUM7MOOHgpU4pc8AuM1xEMqjs2XaBsQdOVNNBmZaIJ3iFI27qS3GcQG4kp1zjF43XvC4yO58RQke2+w8+lILemGBhEgIdeVjVNUOgngoU4hdBUi44KlipzGQW+oz58+tPNGmQQQM/Y8EwXNYEEOOU+evikvY64wYNcZsxDNLEyRoCfQaUNpMbEDRI64qvBDnEzqq9SKFFCEUIRQhFCEUIRQhFCEUIRQhFCEUIRQhFCEUIRQhFCEUIRQhFCEUIRQhFCEUIRQhFCEUIRQhFCEUIRQhFCEUIRQhFCEUIRQhFCEUI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826" name="Picture 8" descr="http://www.couronneco.com/upload/images/product/extra_large/5053-glass-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05200"/>
            <a:ext cx="26479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 descr="can bi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1F1EF"/>
              </a:clrFrom>
              <a:clrTo>
                <a:srgbClr val="F1F1EF">
                  <a:alpha val="0"/>
                </a:srgbClr>
              </a:clrTo>
            </a:clrChange>
          </a:blip>
          <a:srcRect l="20651" t="6799" r="25543" b="20000"/>
          <a:stretch>
            <a:fillRect/>
          </a:stretch>
        </p:blipFill>
        <p:spPr bwMode="auto">
          <a:xfrm>
            <a:off x="4953000" y="3352800"/>
            <a:ext cx="91440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 descr="nyc_recycles_soda bi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1EF"/>
              </a:clrFrom>
              <a:clrTo>
                <a:srgbClr val="F1F1EF">
                  <a:alpha val="0"/>
                </a:srgbClr>
              </a:clrTo>
            </a:clrChange>
          </a:blip>
          <a:srcRect l="25641" t="8888" r="21568" b="22221"/>
          <a:stretch>
            <a:fillRect/>
          </a:stretch>
        </p:blipFill>
        <p:spPr bwMode="auto">
          <a:xfrm>
            <a:off x="457200" y="2209800"/>
            <a:ext cx="876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0" descr="http://allin1moving.com/articles/wp-content/uploads/2013/07/All-In-1-Moving-Vertical-file-cabinet.jpg"/>
          <p:cNvPicPr>
            <a:picLocks noChangeAspect="1" noChangeArrowheads="1"/>
          </p:cNvPicPr>
          <p:nvPr/>
        </p:nvPicPr>
        <p:blipFill>
          <a:blip r:embed="rId5" cstate="print"/>
          <a:srcRect l="61491" r="13069" b="13515"/>
          <a:stretch>
            <a:fillRect/>
          </a:stretch>
        </p:blipFill>
        <p:spPr bwMode="auto">
          <a:xfrm>
            <a:off x="304800" y="4343400"/>
            <a:ext cx="8382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0" name="AutoShape 12" descr="data:image/jpeg;base64,/9j/4AAQSkZJRgABAQAAAQABAAD/2wCEAAkGBxMSEhUUExQWFRUVFBQVFBUXFRQUFRYUFRQWFxUWFBUYHCggGBolHBQUITEhJSkrLi4uFx8zODMsNygtLisBCgoKDg0OFxAQFywkHBwsLCwsLCwsLCwsLCwsLSwsLCwsLCwsLCwsLCwsLCw3LCwsLCwsLCwsLCwsLCwsLCwsLP/AABEIAL4BCgMBIgACEQEDEQH/xAAcAAEAAQUBAQAAAAAAAAAAAAAABAIDBQYHAQj/xABDEAABAwIDBAcGAwUHBAMAAAABAAIDBBEFITEGEkFRIjJhcYGRoQcTQlKx0RRiwXKCouHwI0NTkrLC8WNzk9IVJDP/xAAXAQEBAQEAAAAAAAAAAAAAAAAAAQID/8QAHhEBAQEBAAIDAQEAAAAAAAAAAAERAhIxAyFRQRP/2gAMAwEAAhEDEQA/AO3oiICIiAiIgIiICIiAiIgIiICIiAipkkDRdxAA1JIA8ysDiG2dHFl7z3h5Rjf/AIur6qyWjYEXPK32iSOyggA/NIS4/wCVtvqsFWY7XT9aZzQeDOgP4c/Va/zqa6xWV0UQvJIxg/M4N+q1+u2+oo9HukPJjSfV1gua/wDxJcbuJJOpJufMq43CwFqcT+1Pts1d7T3f3NP3GR/+1o/VYCt2/r36OZGPyMH1ddR3UzQok26Fuc8/iXVmo2lrndaol8HFo9FDdjNV/jy/+R/3V2V4UKZwWsjOsjS7XVkRynkPYXuI8itowf2oyiwmAeOdt0+Y+y529wVlxUvMXa+isE2op6kDdduuPwuI9DxWbXy/TVj4zdriF0nY32kWLYqnNugfxb9wuXXH41OnV0VEMzXtDmkOaRcEG4I7Cq1zaEREBERAREQEREBERAREQEQm2q1/FdsaWC43/eOHwx9LzdoPNJNGwK3PO1g3nua1o1LiGjzK5livtCnfcRBsLefXf5nIeS1WsxB8p3pHPkPN7ifK+i3OL/U11LEdu6WO4YXTO/ILN/zH9LrW67berlyia2Idg33/AOZ2XotME7uAA9Vdjr5G6H0C348xNZaWlmnN5ZHvP5nE+Q4KRDgzRqoVHtCRlIB3j9Qpc2LjmrtWYlfhWNVuSoaOSwtVjHasRUYseavj+nlGxz4gOax8+J9q1yWvJUZ9UVqRnytZmfEVBlriVjnTK0ZFUTH1RVl06tCJ54eeX1Q055oj0yqn3qCn7VUKcKKp96vRKqvw4Xv4YdqiNr2N26mojun+0iJ6TCfVp4FdxwbFoqqJssLt5p82ni1w4FfMZplndkNppsPmD29KM2EjL5Ob2cnDgVjrnVnWPo1FFwyvjqImSxHeY8XB+oPIg5KUuLoIiICIiAiIgIsZi+PU9MLyyAHg3Vx7gFoON+0mR120zNwfO7N3gNArObTXSK6vihbvSvawc3EDyWmYz7SI23FOzfPzuu1vgNT6LmtXXSTO3pHueeZN/wDhWl0nH6zemZxXaKpqD/aSEtPwjosH7o18brHNF+KjGWy898tyMpJdayodKNFHdKrLpFcNSjMqHVHJRHSKPJUgJgmSTKzJXnmsdJOSvYoXv6rSVUXpKolWHSqazC7ZyODeziqw6FnVbvHmVcGPjje7qgnwUgYeficG+pV59a45DIchkrO6Tqn0KvdRt5u78gnvvlAHcP1XgYvbJtFBuU3FcRDVO4vQ1erxB6vVSqggqCWC8VQUxHR/ZHjW491M49F/Sj7HgdIeIH8K6svnDCat0UrJG5FjmuHgbr6Mp5Q9rXDRzQ4dxFwuPyTLrpzVaIi5tCLFbQbQwUTN6Z1ieqwZvefyj9TkuVbQe0GoqLtjPuYz8LT0yPzP18rLU5tS3HTsd2rpaW4kkBf/AIbOk7x+XxXO8d9olRNdsI9yzszeR2u4eC0ovv4/VLrpOJGbV6SVziS4kk6km5815dWd5eF62i6XKkvVkvVJcriLpeqN9Wi5W3yAf1mmC+56sS1ACuRUsj9BujmVIbQRR5vNzy/ktYMYHPebNB8FLhwhxzeQ0KS/EQMo2gKHJK52pT6EkNgj0G+fRUSYg45N6I7FHDFUptVSQTqUDVUiYAXqLxB6i8REeheIiD1eIvCUV7dUOmAVh8xJsP67lfbTi2fl9zxRFLaoKQ111Q2JvIKtrANMlBciOa7Xg+KkU8I5RR/6AuN4fRvlkbHG3ee42aMhc95XcsLwFzYYmusHNjYHC97ODQCPNc+7GuWxLBbYbSMoYN89KR12xM+Z3M/lHH+azq4Ht7jRq6t7gbsYTHGOG605kd5ufJc+ZtatYXFMTlqJHSzOL3u1J5cABwHYoYeq91Uuau0YVtkVwPUVVBy0L5cqS5W95egX0ue5MFV1STnbW/AaqVHQE5vO6OXHzVRqo48mC55/zWs/UWoaB7s3HdHqrwdDFoN489T5qHNVPfxy5K0Gpv4YkzYg92mQ7FG3b6r2y9UV4AvURAREQEREBERAREQEREBRah/Dhx+ykvOShQ9IjzP6KUSKWK2Z1PoFIVDnhupsosteOAum4Jy9BWHfVOPFSKWr4HzU8omNw2GN8Qpv+6PoV35cM9mFOX4hERowPee4MIHq4Lua5fJ7b49MbtJWe5pZ5Bq2J1v2iLN9SF86S6ruftMn3aB4+Z8bf4r/AO1cOkCvx+jpaa5VK04KpjltlU5ithqvhRJKuzujqOParBlYqEAXcf0VMtc1mTBftUB0rn6koGre/iYqlmc/UqgNVSLKiIioIiICIiDxeor1PRyP6rHO7gbeaCyizVLsxO/gGjmT9lmqbZGNvXc5x5Doj7qaNKXheBqVuVZXUNJlutLhwaA93iToub1VTvvLhlmT5lS9YuMoyZpNgc1Wozorlp0I9VddIrqLl1Q+UAKNJUgKLLUkqXoX5a3kowqSL2yvqrQBK9EZKxtqheSgUqGgJ1y+qnQ0zW8LnmVZzU1j4aVzuHmp8FEBrn9FIWX2XoGz1UMT77sjwHWyO7Yk28lckR0X2Q4LuRvqSLe86Ef7DT0iO9w/hXRFbpoGxsaxgDWtAa1o0AAsAFcXC3a6SY0j2tSWpGDnMPRj1x6QL6Jx3CY6qF0MmjtCNWuGjh2hcHx7B5aWV0UosRmD8L28HN7F04v1jPUYhzVZcLKS4Kw8LoixU1FhlqrNHFfMqmSMl3YpsbbBIK0Xi9WguvF6vEQRVwwuebNBceQBJ9FOhwh5Nj1vkb03+Ibk394hTYrHItopdkXHN7hG3tIc7yHRb5lZzD8Fp4s2R77h8b88+y+ngFPIxplBgk83VYbfMei3zOqz1Nsixv8A+shJ+Vg/X+S2nM6nLkMh91jsSxunpx03gflb0j5DTxU2rkU02CQt6sTR2u6bvXIKc9jI27zyABxcQAO7gFptRt06R4ZCzcBv03WLrW4DQeq0+qxmWQkyn3n7Wdu62ngpquh4htrAw7sQMjs89GZDnqVpmLbXVE+W9uN+VmXmdSsXTyNLsmkGztHXHVPA/dQVNRW591SvF6AoJz6vLJR3zEqqCDe+6nRUjR29/wBlv7ox8cLnaBS4qEfEfJTLIrOYilsYGgsvIG2uq0AWsFdlUAtlwHYatqrER+7Yfjlu0W7G9Y+XiujYF7NqWCzpr1D/AMw3Y79kY18SVi9yHjXKsD2eqKp1oIy4cXnKNve85eC6zsdsHHRkSyO97OND8DLix3QdT2nyC2+KMNAa0BrRkAAAAOwDRVLl13a1OcERFhoWI2l2firYtyTJwuY3jrMdzHMcxxWXRB874/gstJKYpm2OrXDqvHzNP9WWIlX0PtZhUVTTSNkaDutc5juLHAZFp/q64RjGFPgdZ2YPVcND9l2561izGGtmryt2zWVw/Bppuow2+Y5N8ytox69a0k2AueS3Gl2Pa0XmeTbPdZkPM5lZCiohugxAQtI625eTPm5+nkU1crUYsDktvSbsTfmkO75N1KylDgLTbdjdL+eS8Ufg3rO9FskFDG07waXv+d5JPgTmPAKXuk6nwGQ+6n2uMVFgzQLSPv8A9KMe7Z4huZ/eKyUEAaLMa2NvIAX9Mh6qJXYvBADvOFwCSxubrcyBp4rVcS27c/KANZ2vN3eA6o9VBukzmMG89wAHxOP308FgMQ2ujaD7lpmPYQG/c+S0YVM0jnPlc5/9m+xvvC5bYWtkNVhCU1NbXNtJUzSbryY22cSxoLNGk5nUrWmVT26OI8fqpmFVT7uu4kCN5sTcXtlkVH/FtPWjYe0XYfTL0WRIw6pLpBcN0cb7oByaeIUS8R4Oaewhw8jY+qvU74wSW7zTuuGdnDMW1FuajmDtB81RXG0Akh18jwIOYUcMKkxw8hcqSyj5nwV8RAbGpEdI465D+uCnsiA0H3Vas5RbjjDRYKte2WTwfAKiqdaGNz+ZA6I73HILQxivU1K+RwaxrnOOjWgknuAXUMB9lQFnVUl/+nH+rz+g8V0DC8Igpm7sMbWDiQOkf2nHMrnfkk9LI5RgPsuqJbOqHCBvy9aQjuGTfE+C6PgOx9JSWMcQLx/eP6b/AAJyb4WWeRc73a1IIiLKiIiAiIgIsNjO1FLSndlks+19xoLnW4Xtp4rBSbT1dSP/AK0IiYdJZcyRzaz/AJVymtwrJ42MJlc1rLEEuIAseFyuSYuGzyOZT3na13QIaR0SMw4kWy58VnXYAJHe8qZHzuHzEhg7mg6KZQ1sBPu43M6PwtsLeAW+fpGuUtDCL3iZvtyd0Wmzhkc+9XMcxb8PGCAC45NHDtJVU9O6KaS+jyXNPDM3t3hXpqRkoDXsD7ZgW3rFdBZwWrdPA2R43S6+mlgSARdTGRho7uJN/qpUGHOIGjByyJ8BoFNiomsz1PN2Z8OSmjU8Z2hjp2uNi8t1AyAOWRJ71o2J7XTTAj3hiB4NH1cDddI2swyGcXu0SWsbmzZBwa48DydwXHsUw10b3NAdkcwR0m9h+6mpVyljO7KQ4OJZbI53LhrdY2SJzdQR3hSIjaKTmSwepKjsncNCR4qIkUDrNlN/gsPFzVa/Fu4ne/aAd9VdjeSDcDO3C1/JBAL5BXAp5B0uja7SMiRrbmqPw47VLZT+CvtiAWpyiJHAeAsr7KYcc1fS61gAWS6vUtI+VwaxrnuOgaC4nwC3rAfZdUSWdO4Qt5daTyGQ8T4JbINADSVs+A7CVdVYhnu2H45LtFuwanwC67gex1JS2LIw54/vH2c7vHBvgFn1yvyfjXi0nAvZrSw2dLed/b0WD90a+JW5wwtY0NY0NaNGtAAHcAq0XO232uCIiiiIiAiIgIiICIiDgG0znfipw43/ALaTP982utn2R2mDgIpTmLBrj6ArDbaU+7W1AI1kLh3O6X6rXwC0/Qrvmxj1XazGHZHQ5HuXN6/CJKKV7rEsObHAkZXyF+DgsvsltLvWilOfwuP0W3OqmgZkLFl9Ne2D2UxP8RFd+rXWBORI4G36rJVbHg3D2tFs7jO9/pZaRjMckM7i4B8b7lr8yeY6XAhRocZe5tt4utlmc+4lWTbhuN2rcbYzTNa9Li1TUEiFlwL7z7hrG5XsXFapWVriTe/grcFWXAscHbp+TrA8xz7it+OM+TysxiQuIcCCDmDdRKqqEoAk1GTX8R+U82/RVYpUsJtcus0NBNi/Li4jK+oUFkrh1ej26u8+HhZaZQ3Bwu0m+fEX8M14yDkFMEQ1OZ5lVqYqwyn5q6GgL0lesYToLrQ8uvFt+A+z2rqLEs90w/FJdpt2N1K6JgXs4pILGQGd/N+TL9jB+pKxe5FyuRYNs5U1RtDE5w4utZg73HILoeA+ylrbOqpN4/4ceQ7i85nwA710qOMNADQABkAAAB3AKpcr8l/i+KFhmEwU7d2GNsY42GZ73anxU1EWGhERAREQEREBERAREQEREBERBr+1ey8dYy+TJWjoP/2v5j6LjmJUEkEjopWlr26g+hB4g819BrBbV7NR1sdjZsrQfdycvyu5tK3z1ntLHC3vLc/IrJR4497LE9JvqFZxGhfE90Urd1zTYg+hB4g81g6hjo3XHgfuuzDZaXG39W9wcrGxHiCvaiotm4ta3hazW+AC14Vrz1Wtb22ufC97Ky4Em7iSeZN1UZCrxBhPRbvnmbhv3PooUs73ZE2HytyH8/FU2XhQUtaAvV7ZbBgexlXVWLIi1h+N/QZ4E5nwBTcGuqXh2FzTu3Yo3Pdya0nz5DvXWsD9l1PHZ1Q4zO+UXZH/AOx8wt4o6OOJu5ExrGjg0Bo9FzvyT+NeLleBeyqR1nVLxGPkbZz/ABPVHquhYJsvS0tvdRDeHxu6T/8AMdPCyzKLnerWpBERZUREQEREBERAREQEREBERAREQEREBERAREQa3tnsu2tju2zZmDoO5j5Hdn0XD8XpnxvLHtLXNNnNOoK+lFre12x8Nc256EoFmyAcOTx8Q9Qt89Z9M2OBM0XpK29uwE5m9zvxXB1u+3+lblg3stp47Goe6Y/KOgzxt0j5hdb3Izlcko6KSZ27Gxz3Hg1pcfRbvgfsuqJLOqHCFvy5Pk8hkPPwXWqGgihbuxRtjbya0N87aqSud+S/xqctdwTYqjpbFsYe8fHJ03eA0HgFsSIsW60IiK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831" name="Picture 14" descr="http://img4.realsimple.com/images/daily-finds/home/0309/df-swingline-stapler_300.jpg"/>
          <p:cNvPicPr>
            <a:picLocks noChangeAspect="1" noChangeArrowheads="1"/>
          </p:cNvPicPr>
          <p:nvPr/>
        </p:nvPicPr>
        <p:blipFill>
          <a:blip r:embed="rId6" cstate="print"/>
          <a:srcRect t="15686" b="14845"/>
          <a:stretch>
            <a:fillRect/>
          </a:stretch>
        </p:blipFill>
        <p:spPr bwMode="auto">
          <a:xfrm>
            <a:off x="2743200" y="3733800"/>
            <a:ext cx="10985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16" descr="http://unendinggrace.files.wordpress.com/2012/09/cu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4419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18" descr="http://earth911.com/content/uploads/2013/03/aluminum-foil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2819400"/>
            <a:ext cx="11017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4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heSans 5-Regular" pitchFamily="50" charset="0"/>
              </a:rPr>
              <a:t>NYC Guideline to </a:t>
            </a:r>
            <a:r>
              <a:rPr lang="en-US" sz="4000" dirty="0" smtClean="0">
                <a:solidFill>
                  <a:srgbClr val="002060"/>
                </a:solidFill>
                <a:latin typeface="TheSans 5-Regular" pitchFamily="50" charset="0"/>
              </a:rPr>
              <a:t>MGP Recycling</a:t>
            </a:r>
          </a:p>
        </p:txBody>
      </p:sp>
      <p:pic>
        <p:nvPicPr>
          <p:cNvPr id="34835" name="Picture 17" descr="Fiskars-scissor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2743200"/>
            <a:ext cx="18288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20" descr="Slinky_Dog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0" y="48006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57150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latin typeface="+mj-lt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+mj-lt"/>
              </a:rPr>
              <a:t>Plastic Beverage Bottles-Take-out containers-Plastic utensils-Yogurt/desert cups-Salad containers-Plastic toys, Empty glue containers 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  <a:p>
            <a:pPr algn="ctr"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35843" name="Picture 6" descr="keep out.jpg"/>
          <p:cNvPicPr>
            <a:picLocks noChangeAspect="1"/>
          </p:cNvPicPr>
          <p:nvPr/>
        </p:nvPicPr>
        <p:blipFill>
          <a:blip r:embed="rId3" cstate="print"/>
          <a:srcRect t="4790" b="4192"/>
          <a:stretch>
            <a:fillRect/>
          </a:stretch>
        </p:blipFill>
        <p:spPr bwMode="auto">
          <a:xfrm>
            <a:off x="6248400" y="2641600"/>
            <a:ext cx="25908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48400" y="4013200"/>
            <a:ext cx="2590800" cy="101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CC00"/>
                </a:solidFill>
              </a:rPr>
              <a:t>Foam- Bags-Film</a:t>
            </a:r>
          </a:p>
          <a:p>
            <a:pPr>
              <a:defRPr/>
            </a:pPr>
            <a:r>
              <a:rPr lang="en-US" sz="2000" b="1" dirty="0">
                <a:solidFill>
                  <a:srgbClr val="FFCC00"/>
                </a:solidFill>
              </a:rPr>
              <a:t>Vinyl  Wrappers</a:t>
            </a:r>
          </a:p>
          <a:p>
            <a:pPr>
              <a:defRPr/>
            </a:pPr>
            <a:r>
              <a:rPr lang="en-US" sz="2000" b="1" dirty="0">
                <a:solidFill>
                  <a:srgbClr val="FFCC00"/>
                </a:solidFill>
              </a:rPr>
              <a:t>Pouches </a:t>
            </a:r>
          </a:p>
        </p:txBody>
      </p:sp>
      <p:sp>
        <p:nvSpPr>
          <p:cNvPr id="35845" name="AutoShape 2" descr="data:image/jpeg;base64,/9j/4AAQSkZJRgABAQAAAQABAAD/2wCEAAkGBhMSEBQUEhIWFBUUFBQVFBQYFRgXFhQUFBQVFRQUFBYXHCYeFxkjGRQUHy8gIycpLCwsFR4xNTAqNSYrLCkBCQoKDgwOFQ8PGikcHCQpKSkpKSksKSkpKSkpKSkpKSwpKSksKSkpKSkpLCwpLCwpLCkpKSkpLCwpLCksLCkpKf/AABEIAJkA5wMBIgACEQEDEQH/xAAcAAABBQEBAQAAAAAAAAAAAAAEAgMFBgcBAAj/xABLEAABAwEEBQcIBAwGAgMAAAABAAIDEQQFEiEGMUFRoQcTYXGBkbEUIjJCUpLB0XKCsvAVFiMzQ1Nig6LC0uE1RFRzk/E08heEs//EABkBAAMBAQEAAAAAAAAAAAAAAAABAgMEBf/EACQRAAICAgICAgMBAQAAAAAAAAABAhESIQNREzEiQQQyYXEj/9oADAMBAAIRAxEAPwDJH6kIW5ot+pDjWsyvo44ZJDzknJNSQxuSBI5GU5VMNNCngUMpM4Sm6JxxTZKEKQdd0QOtGOsoQt1lHuK6IrRk/ZF22OhTCIvF2aEBqsmaNCgEhysVx3YHa0q9dHM6tWfkV0X43VlYCdRL7rc3WF6Cz+c0HVUV71WSIpjTITuK6+I7ity0buKyuhb5oJpuUydE7IfUb3Ln8+/Rv4T51Yw7k5ZQA9uIZVFVvM2g1kJ9Fqgb+5OYXD8kQ09CfnT0xeF+x+4LfZmxtyFaKZF9xD0RXqCpV1XNHZJqTPqDqqrjHe1jbqw94XLiddnnXu53oRnuUNf1xTWtmEiimnaX2Zuqncg5+UGMahwTUehX2ilWvkufHGXF9adCoUzaOI3EhaveunT5GlrWnMKhSaM2iV5LYzmV0Qk1+zMpxv0iFKQVbbJyeWh3pCimbNyauHpKnzRiZrhkzOV5W/STQt0Qq0VzXlpHli1ZEuKSdFbdqQxdmiHgjWCOxC83V1EyBReF4PCkW6NSEVATMmj0w9VTlErGS+gIgJQcEt91yD1SmzY3+ye5VonZ2oSSAlCwvPqle8hfuToGwu7xmjXOUfY2FpzVp0SuHyqUg6gtlJRhbIUHKVIj7Ho+Z6lA2y4XxOzaaLTm6IT2Z1YvObu2p2e0tcKTRU6x8VyLkUvTOpwozy6bxEZzCsPlrXD0SpV1x2VxqMkp9yMp5pHeocE2UpUQbmsPqqLvexMweY01R1re9jy3DxTt2QvklDXCgPSmoJbsTleiT0Ev1kLKS5dav9m0lsz/AFh3qBg0AbiDtY3KVk0Vi9mi5m03ZpuqJLymB/rjvQ9ouljvRk4qLk0PZsJHaUFatG5mNJjmdkjTKGL90PD3Nq8ntRVm5PmACpKRo3OcR5+SrgVaResXtBSaS0QjNBYtqeboFBtapU3vHvXDfbRqBKdmdsgL70WhhhLw0DDn3KuWPT2JjQMOY6FM6c3rI+zlrWkVGtZlBdjmtq4K0k1bGrlLEvn/AMit2N4Jr8d5JDRjDUqmMe0bVZNG7EHjG0oxRr42XCw2F0zKygb6LyAlfNqDqBcRiT432QU+jZ9V9eggFR02jTwaiON1NtKeCvbbjmbTzg47a0FD11zTsd1yV85gI6HALJOYngZ5JaZY8nWc5eySmDpANToZB2LSJbqfsi/iahpLkkP6Ee81UpP7QqX0yixXnCdbH+6fkivKLLtZJ7qtD7jf/p69TmfNDm5CNdlk7MB/nSt9F2uyHhfYz+s9wp/mLEfWePqFESwRt9KCdv7onwK5BJZ60wS11ZxO19OSMp9DuJF227LKR5jnk/7ZRWh9qFkkJLSQTuKmGwxUqCKb9VDuNUxPaoW+s0JPmnVNA4wbst8GmcTh6D/dA8URY7fZ7Q4tw0IFaGmYO5Z7+HoW+vXcjbstglka5pyBGY696m39olxj9F5m0WgdqAHUo2bQ1ralrj1VT016MA82WlMio6bSQkFvOs7SrvemZmeaYYopiGmqFu2+3MewkVIIyCnb60StUzsbAHYsxTb1KHtdyWuwOwzgNx4XilHA06d43Lqj+phJts0ixaXOwAvjLWgDM5BT0V8sIqsjtmkMswaxzvMFPNGoneVd7PeLC0Do61yy0bx37LMb0jKbtErXtIFVBiVh/wCl4xsO0DqNFI6CIrhhALncUObxsbDTEO9IfZhSmI+8fio51xxE+iK70xttk7BekDvRZVGttjRqaAq1FYcHoyPb9b5pE7Xn9K+nTT5J6Jpkpe15wU88t7wqZf2lFmc3m2AbkfJcEclcTgT0kV7kI/QWA7z1LRSS9k0/plGt9lbra7itA5KKFpDvazTX4iQbQ7vUrc9ziyj8lUdea0lzxaFxwlG7dmkWixQ0GQ4Lypj73m9r+FeWfkRpTLDRJIVOdoPT0LbaW/vKpt2h1p2XlP2/+yzuPZPy6LqVwKjHRm8B6N5SdoKQbqvcejbWu+kB8WlO49iqXReyvEdaoLmX239LC7si/pCSb0vpuuKN3U1p8HBFLtD30X/AmJbCDnUjeanhuVTuTSW8ZJ2xS2ZkeIE43MkA80VIBDqEq6FjywhwaCcqgmncUY/0EyPZA2mpONs7CQCxmvcF51gl2OaOtpPxCHfYLTWomYP3NfF60eLJRIi5Yf1UfuBENsLaei3uVctF2W52q2lp6IWAfaQ34KvH/XV64h8FjgVZa32RgFSGjuCF8lhJzw06goiy3Taq1kma/qZ8SUVLd8p1YR9+hUopbY22/RP2W2wtAa09wqofTO54rayNrsQLXHCQaUqNR7skP5BMBQPpw8Pmk+TyMYampqHDrzVubksVozwS2ZbfGjDrPPzZmIGRDqnIHaQlPs0jMm2+vU1zvgrVpNo1PO+IsAccHnvrQVJyHcrJye3J5LHI2bmy4uDmnaBShFSK7OKeVLex4r6M+ssFupVk8jh/sOp3kUUhFDeI9cu/+s93FopxWwPtTBtb7wTEt5RjW9oG8uHzSy/gV/TK2vvEf5d7x/sBv2nhdfJeB9G7+18jRwa74rR333Z60M0XVzjfmh5L6sw1WiL/AJG5cUZLoVPszo3Terz+bZEP2cJ4lxTL9DbwefPLnjpkA4BaMdI7KDnaYR+8b80VZr+szvRniPVI0/FPN/SDFFJsGjdpjjoImCmznDU9oRkd12n1mtb9dxVyZecJNOdj99vzQt8P9EsaX1r6JHQs5O9suOivC65drm+85O/gpxIBIqTsr80Q61SD9A/3m/NNWa8HCRpkhcxozc8kENAzJND0LNbZoET6GyCnntNehy8u3ryo2FhH5XGf2BUd68ujxPoy8i7Cn2NxOTyOyvgQkSWebY6M9bKcRVH1XQejisLRWyEmjtI1RRu6pCPtBATXjama7I89LMLvCSvBWogfcLmAbxxRUR2yjT6bc3+chkj+lHKB3ioTI5QInanxdRkcD/G0K/ugrkRXioO+rpswYXSRRDUMTmgULjhbU9ZVJQ6C5dlY0Qvw2y8y7U2CF41gtJc7WD0jb0LRS5Vyz3DDG0c0xrCNTmeaa9Dm0KIbG8fpZPfr41Q5R+iVGT9k1Vdaolr5P1jv4T/KnRanj1j3N+ASzQYMkiFwBR/lz+g9n90422u3DuTzQYsLouOQptrtw4rnlR3DijJBiwklB2knKuo0HFCXrepjie+jPNaTQgmppkNe9VPRblB8ptPNTCKIAE4g6ge4ZBgxb679i0irTZL6LHf9ombhEJABri1V7Cgho5JKwPdK0lw1OcaimxT7gNwpvTL5Gja0df8AdYynl9G0YUVWfRKQGowH9580O/RmY5YIwPpD4K3G1xjXIwdqSbxh2ydwcfAKbY6RV4tFJPaYOoFEu0TBzc49gopt18Wces8/u5D/ACJmTSOEamSnqhk+LUfJhpAEeh8IzLQT01KMZcrWjzQAOgf2+KGtGl1PRs8juuOQfyISLSeeTFSFrQ3XXnAadrAOKeM37EpJej16WAOmiiBAL606sq+BV0c0hwbjbkKVw7gBvUdc0BkY2UtGI1oaatlBXqUmLIdZKifSH72FC7ZPbb3FVTS+W0Mxwsg50PjIxhwbQuqKUOvercbzDfTNN2RPgEA6Zkji41I2EigPes/w5Sly4TObmlKMbRh/4jWz9V/EF5bngi3heXvWedmwjB0+CQ6J2xw7R8QUMLdJ+yfq/JLbeLtrG020JXjWexTOuMo9RjupxB4hNeXkenDKOkMxj+Ak8EULazaHDinGTs2O70rAj478gJpzrWnc44D3OoUFeVojdOxj3tLeac4Nc4FjyXNGo5EgA9VVPSRMeKHA8bjQjuKp2lVwQyWqxRc2zBilcWAAAjBXUNmIBaQpsTJqO743AUA+qf6SvOusbDIOp7vjUJlmg1jGqAN6i5vgURHopCPRMjfozyj+ZFLsLGzde6aQdeA+LEg3dJsnd2sYfABGDR2mqacfvnO+0V38CvGq0Sdojd9phTpCyABY5h+nB64vk5K8nm/Ws7Yz/Wi3XNNstJ7YmHwomjdFp2TxnrjcPByKQ8gZ0Vo2OhPTgf8A1JBZa9hhPRhkHEfJPSXbbBqMDusvb/KULNHeLdUEDuqY17nNCeIsitacutDxZ4HYW89K1ha01HnmgOIgEigJorvZbis8YAbBGKCnoNr4LLuUZ9sDY5JonQUdhBbI1zS4VIILTUEUUtyZGS1RyvnnmfheA0c88AClT6JFde1ayj/zuzNS+dGjCzs9kffoXBCzYAOxCeQtHtdr3njiKafdoPryDqkPxK5rXZvRI82Ny84DqUSLscBlaJx9Zh8WpD7mkOq1zDsi/oVJrsRMucBtCSHDoUG64Jzqt8w+pGfgELNo1ajqvKXtib8Cmq7Fss4YDsTNtsrS0tcMnUB2Glamh7FTp9EbedV5OP1SPByGm0MtlBitPO0qSC54rurryVYx7Fb6LtZrWyNgZG0lrBQbdp21zTcukDtkLu1VrRm9nCWSyPi/KRmrnAjBRwxAZ0O3cpxziT+adw+axlFxZpF2h+z6Sytr+QrX9qlOjah7zvyWZoHNYaGtQ8HhRda019B38H9S5g/Yd/B/WoSalklsUoRl7AYnPOscV5G4DsjPaW/AldW3l5DPwcXRKOuvdI4deFw8AeKZdYJtj2H6TSOIJUiIj9yvGNw2nxWdF2Rb2Wga4mu6WyAcHgeKYfeDm/nIJW9ODGO+MuUwZnDZ3ii82Y7uKB2QsV7QPNBIyu4nCe51ChdFrrxz2mSVmItl/JF2ZYMIxBlfRFepWC2CItJlDaN84l7QQAM612akDdVkieOda0OLyX46UJxZg5dFO5XDVky2ToipqrxSgT9whg4jUTxTondvTsloeLz0dy9jO4Jvyg7x3Bd589CYCxL0Bd5wbk3zx3Be579lAC8Y3FcBb1JOMbiF4kbykBnvKJFHbrTBYWyYXMxzSHCTQYQGgbCTUpi5dB5LKDzFslYHawA2hO+hBUbdl+ie/pnMYZAWOjjIoCAymJxxEbitEFlOWXFXyylCooONRlbZDMsFpH+beetsR/kRkUMo1y4uksYPABHeSndxXjY+gcVhlI1qINV/tN6sPxqlCV+4FPGwdA4rvkH3zS2PQ15W72R3rotm9vcf7JZsRSDZXJfIPiLFrafVdw+aFvW+oLOznJXljMQbiwuOZ1VDQSnjFRUzlVkPkTW01ytqdjQAde7Wr41lJJkzdRbQRccLn2602mNpkhlLRHI0toQ1oqaFwI3alam4tyrmiOkljjskUflEYLWAEOdhNduRU5+M1l/1EX/I35rSad+iYtJBAjP3/wCl0xH7/wDSG/GSy/6iL/kb80l2lFkGu0Re+1Ri+isgoQHo4riAfphYh/mYveC8ng+hZE3zj95SmWl4216wlcz96ldLDv8ABTQHDbztaO8rzbY062kdVCkGE7x3JqSMjOg6c6eKWx6AdIr/AIIubjNHGd7Yw1woMJIDy47gDVNO0fhD6xxNz2tqPsn71VQfeMVuvizxj0IBI44gKOc0VAG8ZLTrNd7NjGjqaF0JYRVmL22RkdkLdWIfWd8SnRzm89qm2wdHBL5pFoNkGHSe0e4FKbLJ7XAKYMA3cAu8z0cAjQ9kP5RJ0H6v913yt/sjiFK8wNwXDZxuHFFIVsjBeB2s7nD4gLr7wbhOTgaGgLa57MwSEcbK07D3/NQWlt5R2KzmdzC8NLRhBAOZ2FCirBvsyvRljrtvNrrW135RsjWloxYi8gA4RnryWzMtFfVcOggfNYnemlENqvSyyta7mmOhaQ4Z1x4nZN1nPLqW1OtbdZ29BWn5C9Nojh+0L54fcJJnG49yQZ27CO5dEjd4XKbixMOnuSudH3Cb51u8LokadoQA5zg+4Xi8b0gubvHevF7d4706A75p2qocqTW/g2WmvFH9sa1bqDo71WOUeMfgy0mnqt7+dYqh+y/0mX6sweJhcQACSdgC025OTTFAx0r3RvcKluAGioVy2xkb2ueCQHNJA2gGtM1umj2kUVsiL4Wuo0hrg4DI01ZHcur8hyS0YcNXsqx5LY/17vcHzXG8lcW2d3uD5q/ZLxAXFnPs6qj0UUclsO2Z/cFxXpxC8nnPsKj0HMgHsjsSzADsI6kOIuhLDD0p2SNy2KT1JB1OZXi0jwUfbLstE0b4nPZHiFOcYSSQdbcLgMOW2pUsCRtWU3xyl2xttlFlHOwtdha0xFwJbk4hzc9ddquEcnolyx2M3tyNWkOL4pmu2itQ7sICmuTJ/NMnjlnDpGy0oXknJorTEa0qTsQF56f3rLCWx2F0JI857WPc7PLzQ7V3FVG6tF7U2eOSazTNYXjE9zDQAnMkropyi1JmTksk0j6BjaSNde1OmE7z3lQ8FpY7U5p3UIRzCdlexciNmEc0faPeUrzh6x7000u6U41zt6oVneefv4LrbU4bj2LxLt/BcdXcEtgKNs/ZHeoXSe44rdEIpsQaHB3mOAJI2GoOWalub6EzJEd9OwFNOgpMxrSzRSz3farHzDpC98oJDnA0DXspSgFMyVrEDqsad7QeChNLtFoZ2OnmLucgieY3tOENwVeDhGRzCiuTrSO0WqJxmIozC1pDaVoM8WeZzC05PnFPomHxk0XB4SKJReuhw3LlOgS0JRC8GdHEpwN6OKKFYjm+hJcxPnqXC0buKAsHwDcmbXZWvYWuaHAjUQCO49KLwpD2pptemDSZ81toDnlmtR5M9K7JZ7KYpZcEhkLs2u86oAbQgHcqrygaORWOSJsZJL2vc8k6zjyNNmunYFDaO4fKoMbwxvOxlzicgA8E+C9RpckTgVwkfQLLUHeiaj6Lh4hOFhO/wTsd6QPzZMxwzzDq8dS6LZH7bfeXnuNOjsUhnCSvJ7ytntjvXkUFj4HSPv2pQ6+P90FuXCpAPP0hwSAxo1Fo6qBBHYlBJ6KSAL20migtEMTn5yYiTmQ0AEDVtLskeL6g2ys7TTxVI0o/xayfV+25XSbb99pWyjSszbt0PR3pZ9kkXvNCIbeEeyVnvt+ahnod6aiBZ2Wtux7T1OHzSw6vTxVDl1lCesOtFCo0jEu8+VCXV6Ck2alLCh4ylVzTq9ZYLDLLE4Ne3CQaV9YA+KnQq9yi/wCGz/RH22oXtCfoyC28pNuljfG+UYXtLXAMAJa4UIr1Ky8nNgtjIDIyRjY5M2hzMeLCS06nAtzCzOTWtq5Pf8Nh63/aK6fyHhB0jPgWc9kuyW00zdETXWGuHCqcbJaNpj90/NPpZXmLkbO/FDItUw14T2FENt79rRxSF1yrJixQ8Lw/Z4rpvEezx/sgwkOU5MeKDTeI9nj/AGTcl5bmDvqhgvSIseKMv5VzW0RGtXGNxPQMfm07nKmRWV5zDXEbw0lXHlO/8yH/AGW//rItMuT/AMKP6AXqccq40zzuSKc2gDkugAu5gJBJfISMjTzsgdxorcYegdywmyfnX/Sd9oqTOpvasZxt2axdI2ENXljo1HrXlGKKy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1066800"/>
            <a:ext cx="8610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heSans 5-Regular" pitchFamily="50" charset="0"/>
              </a:rPr>
              <a:t>MGP: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eSans 5-Regular" pitchFamily="50" charset="0"/>
              </a:rPr>
              <a:t>Recycle all Hard (rigid) Plastics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heSans 5-Regular" pitchFamily="50" charset="0"/>
            </a:endParaRPr>
          </a:p>
        </p:txBody>
      </p:sp>
      <p:pic>
        <p:nvPicPr>
          <p:cNvPr id="35847" name="Picture 13" descr="red cu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14800"/>
            <a:ext cx="8382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4" descr="Classic-Red-Colorware-Plastic-Fork_93016545.jpg"/>
          <p:cNvPicPr>
            <a:picLocks noChangeAspect="1"/>
          </p:cNvPicPr>
          <p:nvPr/>
        </p:nvPicPr>
        <p:blipFill>
          <a:blip r:embed="rId5" cstate="print"/>
          <a:srcRect l="10204" t="6122" r="13605" b="8163"/>
          <a:stretch>
            <a:fillRect/>
          </a:stretch>
        </p:blipFill>
        <p:spPr bwMode="auto">
          <a:xfrm>
            <a:off x="838200" y="2362200"/>
            <a:ext cx="10668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4" descr="http://4.bp.blogspot.com/_XggmInCltz4/TM5t1jRhrsI/AAAAAAAAAq0/ckIGJGwli30/s320/water_bottle-300x3001.jpg"/>
          <p:cNvPicPr>
            <a:picLocks noChangeAspect="1" noChangeArrowheads="1"/>
          </p:cNvPicPr>
          <p:nvPr/>
        </p:nvPicPr>
        <p:blipFill>
          <a:blip r:embed="rId6" cstate="print"/>
          <a:srcRect l="15788" r="21053"/>
          <a:stretch>
            <a:fillRect/>
          </a:stretch>
        </p:blipFill>
        <p:spPr bwMode="auto">
          <a:xfrm>
            <a:off x="4648200" y="2438400"/>
            <a:ext cx="91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6" descr="https://encrypted-tbn1.gstatic.com/images?q=tbn:ANd9GcSL0vpuRBEvSt7Y53un6FUg9fl7jl5ylpV1dJ8ak7p920FByi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0604" y="4419600"/>
            <a:ext cx="1229971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8" descr="http://theorganizedwife.files.wordpress.com/2012/03/yogurt-cu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2362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8" descr="cartonmilksmall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267200"/>
            <a:ext cx="10668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43000"/>
          </a:xfrm>
        </p:spPr>
        <p:txBody>
          <a:bodyPr/>
          <a:lstStyle/>
          <a:p>
            <a:pPr algn="r"/>
            <a:r>
              <a:rPr lang="en-US" sz="3200" dirty="0" smtClean="0">
                <a:latin typeface="TheSans 5-Regular" pitchFamily="50" charset="0"/>
              </a:rPr>
              <a:t>NYC Guideline to </a:t>
            </a:r>
            <a:r>
              <a:rPr lang="en-US" sz="3200" dirty="0" smtClean="0">
                <a:solidFill>
                  <a:srgbClr val="002060"/>
                </a:solidFill>
                <a:latin typeface="TheSans 5-Regular" pitchFamily="50" charset="0"/>
              </a:rPr>
              <a:t>MGP Recycling</a:t>
            </a:r>
          </a:p>
        </p:txBody>
      </p:sp>
      <p:pic>
        <p:nvPicPr>
          <p:cNvPr id="35854" name="Picture 16" descr="elmer-color-glue-stick-party-favor-kids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43400"/>
            <a:ext cx="1625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6" y="982662"/>
            <a:ext cx="8355013" cy="563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                   </a:t>
            </a:r>
            <a:r>
              <a:rPr lang="en-US" dirty="0" smtClean="0">
                <a:latin typeface="TheSans 5-Regular" pitchFamily="50" charset="0"/>
              </a:rPr>
              <a:t>AND TAKE YOUR TRASH WITH YOU</a:t>
            </a:r>
          </a:p>
          <a:p>
            <a:endParaRPr lang="en-US" dirty="0" smtClean="0">
              <a:latin typeface="TheSans 5-Regular" pitchFamily="50" charset="0"/>
            </a:endParaRPr>
          </a:p>
          <a:p>
            <a:pPr>
              <a:buNone/>
            </a:pPr>
            <a:r>
              <a:rPr lang="en-US" dirty="0" smtClean="0">
                <a:latin typeface="TheSans 5-Regular" pitchFamily="50" charset="0"/>
              </a:rPr>
              <a:t>                      </a:t>
            </a:r>
          </a:p>
          <a:p>
            <a:pPr>
              <a:buNone/>
            </a:pPr>
            <a:endParaRPr lang="en-US" dirty="0" smtClean="0">
              <a:latin typeface="TheSans 5-Regular" pitchFamily="50" charset="0"/>
            </a:endParaRPr>
          </a:p>
          <a:p>
            <a:pPr>
              <a:buNone/>
            </a:pPr>
            <a:endParaRPr lang="en-US" dirty="0" smtClean="0">
              <a:latin typeface="TheSans 5-Regular" pitchFamily="50" charset="0"/>
            </a:endParaRPr>
          </a:p>
          <a:p>
            <a:pPr>
              <a:buNone/>
            </a:pPr>
            <a:r>
              <a:rPr lang="en-US" dirty="0" smtClean="0">
                <a:latin typeface="TheSans 5-Regular" pitchFamily="50" charset="0"/>
              </a:rPr>
              <a:t>                             SORT THINGS CORRECTLY</a:t>
            </a:r>
          </a:p>
          <a:p>
            <a:endParaRPr lang="en-US" dirty="0">
              <a:latin typeface="TheSans 5-Regular" pitchFamily="50" charset="0"/>
            </a:endParaRPr>
          </a:p>
          <a:p>
            <a:pPr algn="ctr">
              <a:buNone/>
            </a:pPr>
            <a:r>
              <a:rPr lang="en-US" sz="4000" dirty="0" smtClean="0">
                <a:latin typeface="TheSans 5-Regular" pitchFamily="50" charset="0"/>
              </a:rPr>
              <a:t>EASY, PEASY LEMON SQUEEZY!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heSans 5-Regular Caps" pitchFamily="50" charset="0"/>
                <a:ea typeface="+mj-ea"/>
                <a:cs typeface="+mj-cs"/>
              </a:rPr>
              <a:t>School Recycling:</a:t>
            </a:r>
            <a:b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heSans 5-Regular Caps" pitchFamily="50" charset="0"/>
                <a:ea typeface="+mj-ea"/>
                <a:cs typeface="+mj-cs"/>
              </a:rPr>
            </a:b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heSans 5-Regular Caps" pitchFamily="50" charset="0"/>
                <a:ea typeface="+mj-ea"/>
                <a:cs typeface="+mj-cs"/>
              </a:rPr>
              <a:t>What Needs to Happen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heSans 5-Regular Caps" pitchFamily="50" charset="0"/>
              <a:ea typeface="+mj-ea"/>
              <a:cs typeface="+mj-cs"/>
            </a:endParaRPr>
          </a:p>
        </p:txBody>
      </p:sp>
      <p:pic>
        <p:nvPicPr>
          <p:cNvPr id="1026" name="Picture 2" descr="C:\Users\kibarra\AppData\Local\Microsoft\Windows\Temporary Internet Files\Content.IE5\3GC5X7HU\MP900442483[1].jpg"/>
          <p:cNvPicPr>
            <a:picLocks noChangeAspect="1" noChangeArrowheads="1"/>
          </p:cNvPicPr>
          <p:nvPr/>
        </p:nvPicPr>
        <p:blipFill>
          <a:blip r:embed="rId3" cstate="print"/>
          <a:srcRect l="6061" t="9091" r="12121" b="18181"/>
          <a:stretch>
            <a:fillRect/>
          </a:stretch>
        </p:blipFill>
        <p:spPr bwMode="auto">
          <a:xfrm>
            <a:off x="228600" y="1371600"/>
            <a:ext cx="2314575" cy="1371600"/>
          </a:xfrm>
          <a:prstGeom prst="rect">
            <a:avLst/>
          </a:prstGeom>
          <a:noFill/>
        </p:spPr>
      </p:pic>
      <p:pic>
        <p:nvPicPr>
          <p:cNvPr id="1028" name="Picture 4" descr="C:\Users\kibarra\AppData\Local\Microsoft\Windows\Temporary Internet Files\Content.IE5\3GC5X7HU\MP900386096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DDFDC"/>
              </a:clrFrom>
              <a:clrTo>
                <a:srgbClr val="DDDF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438400"/>
            <a:ext cx="2514600" cy="17961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48400" y="2438400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heSans 5-Regular" pitchFamily="50" charset="0"/>
              </a:rPr>
              <a:t>LOOK AT THE SIGNS… THEY TAKE YOU PLACES</a:t>
            </a:r>
            <a:endParaRPr lang="en-US" sz="2800" dirty="0">
              <a:latin typeface="TheSans 5-Regular" pitchFamily="50" charset="0"/>
            </a:endParaRPr>
          </a:p>
        </p:txBody>
      </p:sp>
      <p:pic>
        <p:nvPicPr>
          <p:cNvPr id="1029" name="Picture 5" descr="C:\Users\kibarra\AppData\Local\Microsoft\Windows\Temporary Internet Files\Content.IE5\SWOLSD2B\MC90043689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715000"/>
            <a:ext cx="765175" cy="765175"/>
          </a:xfrm>
          <a:prstGeom prst="rect">
            <a:avLst/>
          </a:prstGeom>
          <a:noFill/>
        </p:spPr>
      </p:pic>
      <p:pic>
        <p:nvPicPr>
          <p:cNvPr id="1030" name="Picture 6" descr="C:\Users\kibarra\AppData\Local\Microsoft\Windows\Temporary Internet Files\Content.IE5\8Z8B41W8\MC90043751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352800"/>
            <a:ext cx="2133600" cy="2157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0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303609" y="2971800"/>
            <a:ext cx="8840391" cy="875109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600" b="1" dirty="0" smtClean="0">
                <a:solidFill>
                  <a:schemeClr val="bg1">
                    <a:lumMod val="85000"/>
                  </a:schemeClr>
                </a:solidFill>
                <a:latin typeface="TheSans 5-Regular" pitchFamily="50" charset="0"/>
                <a:ea typeface="ＭＳ Ｐゴシック" charset="0"/>
                <a:cs typeface="Helvetica" charset="0"/>
                <a:sym typeface="Helvetica" charset="0"/>
              </a:rPr>
              <a:t>WHO WANTS TO BE A </a:t>
            </a:r>
            <a:r>
              <a:rPr lang="en-US" sz="10100" b="1" dirty="0" smtClean="0">
                <a:solidFill>
                  <a:srgbClr val="FFC000"/>
                </a:solidFill>
                <a:latin typeface="TheSans 5-Regular" pitchFamily="50" charset="0"/>
                <a:ea typeface="ＭＳ Ｐゴシック" charset="0"/>
                <a:cs typeface="Helvetica" charset="0"/>
                <a:sym typeface="Helvetica" charset="0"/>
              </a:rPr>
              <a:t>RECYCLING CHAMPION!</a:t>
            </a:r>
            <a:endParaRPr lang="en-US" sz="8400" b="1" dirty="0">
              <a:solidFill>
                <a:srgbClr val="FFC000"/>
              </a:solidFill>
              <a:latin typeface="TheSans 5-Regular" pitchFamily="50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pic>
        <p:nvPicPr>
          <p:cNvPr id="8" name="Picture 7" descr="growNYC-transparent-small-368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410200"/>
            <a:ext cx="1299063" cy="1238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wNYC-transparent-small-368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1296" y="6107907"/>
            <a:ext cx="567229" cy="540778"/>
          </a:xfrm>
          <a:prstGeom prst="rect">
            <a:avLst/>
          </a:prstGeom>
        </p:spPr>
      </p:pic>
      <p:pic>
        <p:nvPicPr>
          <p:cNvPr id="6" name="Picture 5" descr="who wants millionaire exa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4" y="5089922"/>
            <a:ext cx="924647" cy="1553766"/>
          </a:xfrm>
          <a:prstGeom prst="rect">
            <a:avLst/>
          </a:prstGeom>
          <a:noFill/>
          <a:ln>
            <a:noFill/>
          </a:ln>
          <a:effectLst>
            <a:outerShdw blurRad="38100" dist="1142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152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orld gl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-228600"/>
            <a:ext cx="6388486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600200"/>
            <a:ext cx="281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heSans 5-Regular" pitchFamily="50" charset="0"/>
              </a:rPr>
              <a:t>What’s your favorite part?</a:t>
            </a:r>
            <a:endParaRPr lang="en-US" sz="6000" dirty="0">
              <a:latin typeface="TheSans 5-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nder woman answer 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0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714375" y="2357437"/>
            <a:ext cx="6268641" cy="553641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1700" b="1" dirty="0" smtClean="0">
                <a:solidFill>
                  <a:schemeClr val="bg1">
                    <a:lumMod val="75000"/>
                  </a:schemeClr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Let’s </a:t>
            </a:r>
            <a:r>
              <a:rPr lang="en-US" sz="11700" b="1" dirty="0" smtClean="0">
                <a:solidFill>
                  <a:schemeClr val="bg1">
                    <a:lumMod val="75000"/>
                  </a:schemeClr>
                </a:solidFill>
                <a:latin typeface="TheSans 5-Regular" pitchFamily="50" charset="0"/>
                <a:ea typeface="ＭＳ Ｐゴシック" charset="0"/>
                <a:cs typeface="Helvetica" charset="0"/>
                <a:sym typeface="Helvetica" charset="0"/>
              </a:rPr>
              <a:t>Begin</a:t>
            </a:r>
            <a:r>
              <a:rPr lang="en-US" sz="11700" b="1" dirty="0" smtClean="0">
                <a:solidFill>
                  <a:schemeClr val="bg1">
                    <a:lumMod val="75000"/>
                  </a:schemeClr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!</a:t>
            </a:r>
            <a:endParaRPr lang="en-US" sz="11700" b="1" dirty="0">
              <a:solidFill>
                <a:schemeClr val="bg1">
                  <a:lumMod val="75000"/>
                </a:schemeClr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7141" y="1419055"/>
            <a:ext cx="2884289" cy="5438945"/>
          </a:xfrm>
          <a:prstGeom prst="rect">
            <a:avLst/>
          </a:prstGeom>
        </p:spPr>
      </p:pic>
      <p:pic>
        <p:nvPicPr>
          <p:cNvPr id="5" name="Picture 7" descr="\\GROWNYC-FS01\Main-Shares\Recycling Champions Program\GrowNYC+RCP Brand Toolkit\RCP_Brand_Toolkit\Logo\Print\RecyclingChampionsLogo_6in_091913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114800"/>
            <a:ext cx="1752600" cy="98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0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99" y="17860"/>
            <a:ext cx="2419945" cy="2393156"/>
          </a:xfrm>
          <a:prstGeom prst="rect">
            <a:avLst/>
          </a:prstGeom>
          <a:noFill/>
          <a:ln>
            <a:noFill/>
          </a:ln>
          <a:effectLst>
            <a:outerShdw blurRad="38100" dist="1142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964656"/>
            <a:ext cx="875109" cy="1946672"/>
          </a:xfrm>
          <a:prstGeom prst="rect">
            <a:avLst/>
          </a:prstGeom>
          <a:noFill/>
          <a:ln>
            <a:noFill/>
          </a:ln>
          <a:effectLst>
            <a:outerShdw blurRad="38100" dist="1142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>
            <a:alphaModFix amt="73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92" y="5143500"/>
            <a:ext cx="3554016" cy="3931295"/>
          </a:xfrm>
          <a:prstGeom prst="rect">
            <a:avLst/>
          </a:prstGeom>
          <a:noFill/>
          <a:ln>
            <a:noFill/>
          </a:ln>
          <a:effectLst>
            <a:outerShdw blurRad="38100" dist="1142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3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>
                    <a:alpha val="73000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b="53333"/>
          <a:stretch>
            <a:fillRect/>
          </a:stretch>
        </p:blipFill>
        <p:spPr bwMode="auto">
          <a:xfrm>
            <a:off x="0" y="2571750"/>
            <a:ext cx="9115239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57312" y="2893219"/>
            <a:ext cx="6375797" cy="92669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Name three ways you can take care of the Earth.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0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b="26667"/>
          <a:stretch>
            <a:fillRect/>
          </a:stretch>
        </p:blipFill>
        <p:spPr bwMode="auto">
          <a:xfrm>
            <a:off x="0" y="1660922"/>
            <a:ext cx="9115239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28688" y="1982391"/>
            <a:ext cx="7340203" cy="92669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 NYC recycled all of its steel, we could build 9 statues of liberty each week.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266" y="5314950"/>
            <a:ext cx="1607344" cy="1543050"/>
          </a:xfrm>
          <a:prstGeom prst="rect">
            <a:avLst/>
          </a:prstGeom>
          <a:noFill/>
        </p:spPr>
      </p:pic>
      <p:pic>
        <p:nvPicPr>
          <p:cNvPr id="13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" y="5314950"/>
            <a:ext cx="1607344" cy="1543050"/>
          </a:xfrm>
          <a:prstGeom prst="rect">
            <a:avLst/>
          </a:prstGeom>
          <a:noFill/>
        </p:spPr>
      </p:pic>
      <p:pic>
        <p:nvPicPr>
          <p:cNvPr id="14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6453" y="5314950"/>
            <a:ext cx="1607344" cy="1543050"/>
          </a:xfrm>
          <a:prstGeom prst="rect">
            <a:avLst/>
          </a:prstGeom>
          <a:noFill/>
        </p:spPr>
      </p:pic>
      <p:pic>
        <p:nvPicPr>
          <p:cNvPr id="15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5314950"/>
            <a:ext cx="1607344" cy="1543050"/>
          </a:xfrm>
          <a:prstGeom prst="rect">
            <a:avLst/>
          </a:prstGeom>
          <a:noFill/>
        </p:spPr>
      </p:pic>
      <p:pic>
        <p:nvPicPr>
          <p:cNvPr id="16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7406" y="5314950"/>
            <a:ext cx="1607344" cy="1543050"/>
          </a:xfrm>
          <a:prstGeom prst="rect">
            <a:avLst/>
          </a:prstGeom>
          <a:noFill/>
        </p:spPr>
      </p:pic>
      <p:pic>
        <p:nvPicPr>
          <p:cNvPr id="17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7" y="5314950"/>
            <a:ext cx="1607344" cy="1543050"/>
          </a:xfrm>
          <a:prstGeom prst="rect">
            <a:avLst/>
          </a:prstGeom>
          <a:noFill/>
        </p:spPr>
      </p:pic>
      <p:pic>
        <p:nvPicPr>
          <p:cNvPr id="18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391" y="5314950"/>
            <a:ext cx="1607344" cy="1543050"/>
          </a:xfrm>
          <a:prstGeom prst="rect">
            <a:avLst/>
          </a:prstGeom>
          <a:noFill/>
        </p:spPr>
      </p:pic>
      <p:pic>
        <p:nvPicPr>
          <p:cNvPr id="19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1172" y="5314950"/>
            <a:ext cx="1607344" cy="1543050"/>
          </a:xfrm>
          <a:prstGeom prst="rect">
            <a:avLst/>
          </a:prstGeom>
          <a:noFill/>
        </p:spPr>
      </p:pic>
      <p:pic>
        <p:nvPicPr>
          <p:cNvPr id="20" name="Picture 2" descr="http://ih2.redbubble.net/image.6380858.7977/sticker,375x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6953" y="5314950"/>
            <a:ext cx="1607344" cy="154305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664869" y="3390393"/>
            <a:ext cx="4250531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FALSE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7669" y="3375422"/>
            <a:ext cx="4250531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TRUE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0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22" name="Picture 5" descr="magazine empire sb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733800"/>
            <a:ext cx="95809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b="26667"/>
          <a:stretch>
            <a:fillRect/>
          </a:stretch>
        </p:blipFill>
        <p:spPr bwMode="auto">
          <a:xfrm>
            <a:off x="0" y="1660922"/>
            <a:ext cx="9115239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28688" y="1982391"/>
            <a:ext cx="7340203" cy="92669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New Yorkers throw away enough paper to fill up the Empire State Building every year.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4869" y="3390393"/>
            <a:ext cx="4250531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FALSE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669" y="3375422"/>
            <a:ext cx="4250531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TRUE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0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734" y="321469"/>
            <a:ext cx="564418" cy="114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Oval 6"/>
          <p:cNvSpPr>
            <a:spLocks/>
          </p:cNvSpPr>
          <p:nvPr/>
        </p:nvSpPr>
        <p:spPr bwMode="auto">
          <a:xfrm>
            <a:off x="660797" y="5786437"/>
            <a:ext cx="696516" cy="696516"/>
          </a:xfrm>
          <a:prstGeom prst="ellipse">
            <a:avLst/>
          </a:prstGeom>
          <a:solidFill>
            <a:srgbClr val="66B132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60922"/>
            <a:ext cx="9115239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7219" y="1982391"/>
            <a:ext cx="8036719" cy="92669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Name the article that does NOT go in the cafeteria blue bin: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328" y="4125516"/>
            <a:ext cx="4250531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spork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328" y="3375422"/>
            <a:ext cx="4250531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foam tray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4179094"/>
            <a:ext cx="4250531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plastic bottle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5578" y="3375422"/>
            <a:ext cx="4250531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milk carton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81600"/>
            <a:ext cx="9144000" cy="1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162800" cy="1143000"/>
          </a:xfrm>
        </p:spPr>
        <p:txBody>
          <a:bodyPr/>
          <a:lstStyle/>
          <a:p>
            <a:r>
              <a:rPr lang="en-US" sz="4000" dirty="0" smtClean="0">
                <a:latin typeface="TheSans 5-Regular Caps" pitchFamily="50" charset="0"/>
              </a:rPr>
              <a:t>HOW CAN YOU </a:t>
            </a:r>
            <a:endParaRPr lang="en-US" sz="4000" dirty="0" smtClean="0">
              <a:solidFill>
                <a:srgbClr val="002060"/>
              </a:solidFill>
              <a:latin typeface="TheSans 5-Regular Caps" pitchFamily="50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54102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Sans 5-Regular Caps" pitchFamily="50" charset="0"/>
                <a:ea typeface="+mj-ea"/>
                <a:cs typeface="+mj-cs"/>
              </a:rPr>
              <a:t>BE A RECYCLING CHAMPION?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eSans 5-Regular Caps" pitchFamily="50" charset="0"/>
              <a:ea typeface="+mj-ea"/>
              <a:cs typeface="+mj-cs"/>
            </a:endParaRPr>
          </a:p>
        </p:txBody>
      </p:sp>
      <p:pic>
        <p:nvPicPr>
          <p:cNvPr id="6146" name="Picture 2" descr="C:\Users\kibarra\Desktop\RCP icons 2014\rcp mascot kevin.JPG"/>
          <p:cNvPicPr>
            <a:picLocks noChangeAspect="1" noChangeArrowheads="1"/>
          </p:cNvPicPr>
          <p:nvPr/>
        </p:nvPicPr>
        <p:blipFill>
          <a:blip r:embed="rId3" cstate="print"/>
          <a:srcRect l="11475" t="5657" r="6557" b="13256"/>
          <a:stretch>
            <a:fillRect/>
          </a:stretch>
        </p:blipFill>
        <p:spPr bwMode="auto">
          <a:xfrm>
            <a:off x="2590800" y="1600200"/>
            <a:ext cx="3810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153400" cy="1066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600" dirty="0" smtClean="0">
                <a:latin typeface="TheSans 5-Regular" pitchFamily="50" charset="0"/>
              </a:rPr>
              <a:t>	</a:t>
            </a:r>
            <a:r>
              <a:rPr lang="en-US" sz="2800" dirty="0" smtClean="0">
                <a:latin typeface="TheSans 5-Regular" pitchFamily="50" charset="0"/>
              </a:rPr>
              <a:t>If you recycle, other students will take notice and do the same.  Remember, it’s easy. </a:t>
            </a:r>
            <a:endParaRPr lang="en-US" sz="3600" dirty="0" smtClean="0">
              <a:latin typeface="TheSans 5-Regular" pitchFamily="50" charset="0"/>
            </a:endParaRPr>
          </a:p>
        </p:txBody>
      </p:sp>
      <p:pic>
        <p:nvPicPr>
          <p:cNvPr id="37891" name="Picture 2" descr="C:\Documents and Settings\rlock\Desktop\Schools\AUP\AUP Case Study Pics\Labeling and Setting Up Mixed Paper B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2080048"/>
            <a:ext cx="4572000" cy="342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162800" cy="1143000"/>
          </a:xfrm>
        </p:spPr>
        <p:txBody>
          <a:bodyPr/>
          <a:lstStyle/>
          <a:p>
            <a:r>
              <a:rPr lang="en-US" sz="4000" dirty="0" smtClean="0">
                <a:latin typeface="TheSans 5-Regular Caps" pitchFamily="50" charset="0"/>
              </a:rPr>
              <a:t>Lead by Example</a:t>
            </a:r>
            <a:endParaRPr lang="en-US" sz="4000" dirty="0" smtClean="0">
              <a:solidFill>
                <a:srgbClr val="002060"/>
              </a:solidFill>
              <a:latin typeface="TheSans 5-Regular Caps" pitchFamily="50" charset="0"/>
            </a:endParaRPr>
          </a:p>
        </p:txBody>
      </p:sp>
      <p:pic>
        <p:nvPicPr>
          <p:cNvPr id="8" name="Content Placeholder 3" descr="IMG_20130606_091842_606.jpg"/>
          <p:cNvPicPr>
            <a:picLocks noChangeAspect="1"/>
          </p:cNvPicPr>
          <p:nvPr/>
        </p:nvPicPr>
        <p:blipFill>
          <a:blip r:embed="rId3" cstate="print"/>
          <a:srcRect t="6250" b="9375"/>
          <a:stretch>
            <a:fillRect/>
          </a:stretch>
        </p:blipFill>
        <p:spPr bwMode="auto">
          <a:xfrm>
            <a:off x="5689600" y="1905000"/>
            <a:ext cx="238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kibarra\Desktop\RCP icons 2014\rcp trop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33400"/>
            <a:ext cx="1269589" cy="1362075"/>
          </a:xfrm>
          <a:prstGeom prst="rect">
            <a:avLst/>
          </a:prstGeom>
          <a:noFill/>
        </p:spPr>
      </p:pic>
      <p:pic>
        <p:nvPicPr>
          <p:cNvPr id="7171" name="Picture 3" descr="C:\Users\kibarra\Desktop\RCP icons 2014\bin icon rcp.JPG"/>
          <p:cNvPicPr>
            <a:picLocks noChangeAspect="1" noChangeArrowheads="1"/>
          </p:cNvPicPr>
          <p:nvPr/>
        </p:nvPicPr>
        <p:blipFill>
          <a:blip r:embed="rId5" cstate="print"/>
          <a:srcRect l="5905" b="4805"/>
          <a:stretch>
            <a:fillRect/>
          </a:stretch>
        </p:blipFill>
        <p:spPr bwMode="auto">
          <a:xfrm>
            <a:off x="6705600" y="457200"/>
            <a:ext cx="914400" cy="1256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429000" y="914400"/>
            <a:ext cx="5715000" cy="838200"/>
          </a:xfrm>
        </p:spPr>
        <p:txBody>
          <a:bodyPr anchor="t"/>
          <a:lstStyle/>
          <a:p>
            <a:pPr eaLnBrk="1" hangingPunct="1"/>
            <a:r>
              <a:rPr lang="en-US" sz="3600" dirty="0" smtClean="0">
                <a:latin typeface="TheSans 5-Regular" pitchFamily="50" charset="0"/>
              </a:rPr>
              <a:t>Start or join a </a:t>
            </a:r>
            <a:r>
              <a:rPr lang="en-US" sz="3600" dirty="0" smtClean="0">
                <a:solidFill>
                  <a:srgbClr val="00B050"/>
                </a:solidFill>
                <a:latin typeface="TheSans 5-Regular" pitchFamily="50" charset="0"/>
              </a:rPr>
              <a:t>Green Team</a:t>
            </a:r>
            <a:r>
              <a:rPr lang="en-US" sz="3600" dirty="0" smtClean="0">
                <a:latin typeface="TheSans 5-Regular" pitchFamily="50" charset="0"/>
              </a:rPr>
              <a:t>!</a:t>
            </a:r>
          </a:p>
        </p:txBody>
      </p:sp>
      <p:pic>
        <p:nvPicPr>
          <p:cNvPr id="38916" name="Picture 2" descr="T:\Robbie Lock\Pictures\IMG_7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800" y="2209800"/>
            <a:ext cx="61976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8" name="Picture 2" descr="C:\Users\kibarra\Desktop\RCP icons 2014\rcp peo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7" y="228600"/>
            <a:ext cx="3071813" cy="1810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43000" y="990600"/>
            <a:ext cx="44958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atin typeface="TheSans 5-Regular" pitchFamily="50" charset="0"/>
              </a:rPr>
              <a:t>Spread the word!</a:t>
            </a:r>
          </a:p>
          <a:p>
            <a:pPr algn="ctr">
              <a:defRPr/>
            </a:pPr>
            <a:endParaRPr lang="en-US" sz="4400" b="1" cap="all" dirty="0">
              <a:latin typeface="TheSans 5-Regular" pitchFamily="50" charset="0"/>
            </a:endParaRPr>
          </a:p>
        </p:txBody>
      </p:sp>
      <p:pic>
        <p:nvPicPr>
          <p:cNvPr id="39939" name="Picture 1"/>
          <p:cNvPicPr>
            <a:picLocks noChangeAspect="1" noChangeArrowheads="1"/>
          </p:cNvPicPr>
          <p:nvPr/>
        </p:nvPicPr>
        <p:blipFill>
          <a:blip r:embed="rId3" cstate="print"/>
          <a:srcRect l="48862"/>
          <a:stretch>
            <a:fillRect/>
          </a:stretch>
        </p:blipFill>
        <p:spPr bwMode="auto">
          <a:xfrm>
            <a:off x="-228600" y="23622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"/>
          <p:cNvPicPr>
            <a:picLocks noChangeAspect="1" noChangeArrowheads="1"/>
          </p:cNvPicPr>
          <p:nvPr/>
        </p:nvPicPr>
        <p:blipFill>
          <a:blip r:embed="rId4" cstate="print"/>
          <a:srcRect l="80643" b="54665"/>
          <a:stretch>
            <a:fillRect/>
          </a:stretch>
        </p:blipFill>
        <p:spPr bwMode="auto">
          <a:xfrm>
            <a:off x="4114800" y="2590800"/>
            <a:ext cx="13716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" descr="http://iconhaze.com/wp-content/uploads/2009/09/Microsoft-Office-PowerPo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 descr="http://www.beec.com/images/uploads/img3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62600"/>
            <a:ext cx="15224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4038600"/>
            <a:ext cx="1447800" cy="2433638"/>
          </a:xfrm>
          <a:prstGeom prst="rect">
            <a:avLst/>
          </a:prstGeom>
          <a:noFill/>
          <a:ln>
            <a:noFill/>
          </a:ln>
          <a:effectLst>
            <a:outerShdw blurRad="38100" dist="1142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9947" name="Picture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82985">
            <a:off x="5768975" y="739775"/>
            <a:ext cx="2065338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3" descr="M:\ResidtlFlyersDecalsBrchrs\2013-changes\web-pdfs-images\green-decal-indoor\green-decal-indoor-10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4365">
            <a:off x="7483475" y="396875"/>
            <a:ext cx="19748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2" descr="C:\Users\kibarra\Desktop\Images\Recycle Everything ads\recycle mags high res.jpg"/>
          <p:cNvPicPr>
            <a:picLocks noChangeAspect="1" noChangeArrowheads="1"/>
          </p:cNvPicPr>
          <p:nvPr/>
        </p:nvPicPr>
        <p:blipFill>
          <a:blip r:embed="rId10" cstate="print"/>
          <a:srcRect l="51506" t="84444" r="6323"/>
          <a:stretch>
            <a:fillRect/>
          </a:stretch>
        </p:blipFill>
        <p:spPr bwMode="auto">
          <a:xfrm>
            <a:off x="6629400" y="57150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kibarra\Desktop\RCP icons 2014\rcp cit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3246680"/>
            <a:ext cx="3276600" cy="2163520"/>
          </a:xfrm>
          <a:prstGeom prst="rect">
            <a:avLst/>
          </a:prstGeom>
          <a:noFill/>
        </p:spPr>
      </p:pic>
      <p:pic>
        <p:nvPicPr>
          <p:cNvPr id="5123" name="Picture 3" descr="C:\Users\kibarra\Desktop\RCP icons 2014\rcp sta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762000"/>
            <a:ext cx="838402" cy="1000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334000"/>
            <a:ext cx="9144000" cy="1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5" descr="SI.jpg"/>
          <p:cNvPicPr>
            <a:picLocks noChangeAspect="1"/>
          </p:cNvPicPr>
          <p:nvPr/>
        </p:nvPicPr>
        <p:blipFill>
          <a:blip r:embed="rId3" cstate="print"/>
          <a:srcRect t="9303"/>
          <a:stretch>
            <a:fillRect/>
          </a:stretch>
        </p:blipFill>
        <p:spPr bwMode="auto">
          <a:xfrm>
            <a:off x="4572000" y="13716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    </a:t>
            </a:r>
          </a:p>
        </p:txBody>
      </p:sp>
      <p:pic>
        <p:nvPicPr>
          <p:cNvPr id="4100" name="Content Placeholder 3" descr="ow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81200" y="4084638"/>
            <a:ext cx="4711700" cy="2773362"/>
          </a:xfrm>
        </p:spPr>
      </p:pic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1295400" y="76200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02" name="Picture 9" descr="flushing-meadows-corona-park.jpg"/>
          <p:cNvPicPr>
            <a:picLocks noChangeAspect="1"/>
          </p:cNvPicPr>
          <p:nvPr/>
        </p:nvPicPr>
        <p:blipFill>
          <a:blip r:embed="rId5" cstate="print"/>
          <a:srcRect t="8279" r="1666" b="11279"/>
          <a:stretch>
            <a:fillRect/>
          </a:stretch>
        </p:blipFill>
        <p:spPr bwMode="auto">
          <a:xfrm>
            <a:off x="0" y="13716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838200" y="206375"/>
            <a:ext cx="7467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 </a:t>
            </a: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2286000" y="33528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heSans 5-Regular" pitchFamily="50" charset="0"/>
              </a:rPr>
              <a:t>Reduce </a:t>
            </a:r>
          </a:p>
        </p:txBody>
      </p:sp>
      <p:sp>
        <p:nvSpPr>
          <p:cNvPr id="4105" name="TextBox 12"/>
          <p:cNvSpPr txBox="1">
            <a:spLocks noChangeArrowheads="1"/>
          </p:cNvSpPr>
          <p:nvPr/>
        </p:nvSpPr>
        <p:spPr bwMode="auto">
          <a:xfrm>
            <a:off x="6705600" y="33528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TheSans 5-Regular" pitchFamily="50" charset="0"/>
              </a:rPr>
              <a:t>Re-Use </a:t>
            </a:r>
          </a:p>
        </p:txBody>
      </p:sp>
      <p:sp>
        <p:nvSpPr>
          <p:cNvPr id="4106" name="TextBox 13"/>
          <p:cNvSpPr txBox="1">
            <a:spLocks noChangeArrowheads="1"/>
          </p:cNvSpPr>
          <p:nvPr/>
        </p:nvSpPr>
        <p:spPr bwMode="auto">
          <a:xfrm>
            <a:off x="4419600" y="6211888"/>
            <a:ext cx="220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heSans 5-Regular" pitchFamily="50" charset="0"/>
              </a:rPr>
              <a:t>Recycle</a:t>
            </a:r>
            <a:r>
              <a:rPr lang="en-US" sz="3600" dirty="0">
                <a:solidFill>
                  <a:schemeClr val="bg1"/>
                </a:solidFill>
                <a:latin typeface="TheSans 5-Regular" pitchFamily="50" charset="0"/>
              </a:rPr>
              <a:t>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1000" y="457200"/>
            <a:ext cx="81534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latin typeface="TheSans 5-Regular Caps" pitchFamily="50" charset="0"/>
                <a:ea typeface="+mj-ea"/>
                <a:cs typeface="+mj-cs"/>
              </a:rPr>
              <a:t>Ways we Take Care of the Earth</a:t>
            </a:r>
            <a:endParaRPr lang="en-US" sz="3200" b="1" dirty="0">
              <a:latin typeface="TheSans 5-Regular Caps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91440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heSans 5-Regular Caps" pitchFamily="50" charset="0"/>
              </a:rPr>
              <a:t>THANK YOU FOR RECYCLING!</a:t>
            </a:r>
            <a:endParaRPr lang="en-US" dirty="0">
              <a:latin typeface="TheSans 5-Regular Caps" pitchFamily="50" charset="0"/>
            </a:endParaRPr>
          </a:p>
        </p:txBody>
      </p:sp>
      <p:pic>
        <p:nvPicPr>
          <p:cNvPr id="8194" name="Picture 2" descr="C:\Users\kibarra\Desktop\RCP icons 2014\recycling bin with lines rc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057400"/>
            <a:ext cx="3476625" cy="437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0" y="609600"/>
            <a:ext cx="4340225" cy="990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heSans 5-Regular" pitchFamily="50" charset="0"/>
              </a:rPr>
              <a:t>So, </a:t>
            </a:r>
            <a:br>
              <a:rPr lang="en-US" dirty="0" smtClean="0">
                <a:latin typeface="TheSans 5-Regular" pitchFamily="50" charset="0"/>
              </a:rPr>
            </a:br>
            <a:r>
              <a:rPr lang="en-US" dirty="0" smtClean="0">
                <a:latin typeface="TheSans 5-Regular" pitchFamily="50" charset="0"/>
              </a:rPr>
              <a:t>What is </a:t>
            </a:r>
            <a:r>
              <a:rPr lang="en-US" b="1" i="1" dirty="0" smtClean="0">
                <a:solidFill>
                  <a:srgbClr val="002060"/>
                </a:solidFill>
                <a:latin typeface="TheSans 5-Regular" pitchFamily="50" charset="0"/>
              </a:rPr>
              <a:t>Recycling</a:t>
            </a:r>
            <a:r>
              <a:rPr lang="en-US" dirty="0" smtClean="0">
                <a:latin typeface="TheSans 5-Regular" pitchFamily="50" charset="0"/>
              </a:rPr>
              <a:t>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419600" y="2286000"/>
            <a:ext cx="4495800" cy="25447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sz="3600" b="1" dirty="0" smtClean="0">
                <a:latin typeface="TheSans 5-Regular" pitchFamily="50" charset="0"/>
              </a:rPr>
              <a:t>	Recycling</a:t>
            </a:r>
            <a:r>
              <a:rPr lang="en-US" sz="3600" dirty="0" smtClean="0">
                <a:latin typeface="TheSans 5-Regular" pitchFamily="50" charset="0"/>
              </a:rPr>
              <a:t> = Taking a product or material and turning it into a usable raw material to make another product</a:t>
            </a:r>
            <a:r>
              <a:rPr lang="en-US" sz="4400" dirty="0" smtClean="0">
                <a:latin typeface="TheSans 5-Regular" pitchFamily="50" charset="0"/>
              </a:rPr>
              <a:t>.</a:t>
            </a:r>
          </a:p>
        </p:txBody>
      </p:sp>
      <p:pic>
        <p:nvPicPr>
          <p:cNvPr id="5124" name="Picture 4" descr="C:\Users\kibarra\Desktop\recycling costume.jpg"/>
          <p:cNvPicPr>
            <a:picLocks noChangeAspect="1" noChangeArrowheads="1"/>
          </p:cNvPicPr>
          <p:nvPr/>
        </p:nvPicPr>
        <p:blipFill>
          <a:blip r:embed="rId3" cstate="print"/>
          <a:srcRect l="16296" r="2222"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recycling icon.jpg"/>
          <p:cNvPicPr>
            <a:picLocks noChangeAspect="1"/>
          </p:cNvPicPr>
          <p:nvPr/>
        </p:nvPicPr>
        <p:blipFill>
          <a:blip r:embed="rId4" cstate="print"/>
          <a:srcRect t="3333"/>
          <a:stretch>
            <a:fillRect/>
          </a:stretch>
        </p:blipFill>
        <p:spPr bwMode="auto">
          <a:xfrm>
            <a:off x="5867400" y="4953000"/>
            <a:ext cx="1905000" cy="147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12954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57463"/>
            <a:ext cx="28241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100263"/>
            <a:ext cx="3767138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114300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latin typeface="TheSans 5-Regular Caps" pitchFamily="50" charset="0"/>
              </a:rPr>
              <a:t>Recycling</a:t>
            </a:r>
            <a:r>
              <a:rPr lang="en-US" sz="4000" b="1" dirty="0" smtClean="0">
                <a:latin typeface="TheSans 5-Regular Caps" pitchFamily="50" charset="0"/>
              </a:rPr>
              <a:t/>
            </a:r>
            <a:br>
              <a:rPr lang="en-US" sz="4000" b="1" dirty="0" smtClean="0">
                <a:latin typeface="TheSans 5-Regular Caps" pitchFamily="50" charset="0"/>
              </a:rPr>
            </a:br>
            <a:r>
              <a:rPr lang="en-US" sz="3600" b="1" dirty="0" smtClean="0">
                <a:latin typeface="TheSans 5-Regular Caps" pitchFamily="50" charset="0"/>
              </a:rPr>
              <a:t>What is Made from Recycled Materials?</a:t>
            </a:r>
            <a:r>
              <a:rPr lang="en-US" sz="4000" b="1" dirty="0" smtClean="0">
                <a:latin typeface="TheSans 5-Regular Caps" pitchFamily="50" charset="0"/>
              </a:rPr>
              <a:t/>
            </a:r>
            <a:br>
              <a:rPr lang="en-US" sz="4000" b="1" dirty="0" smtClean="0">
                <a:latin typeface="TheSans 5-Regular Caps" pitchFamily="50" charset="0"/>
              </a:rPr>
            </a:br>
            <a:r>
              <a:rPr lang="en-US" dirty="0" smtClean="0">
                <a:latin typeface="TheSans 5-Regular Caps" pitchFamily="50" charset="0"/>
              </a:rPr>
              <a:t/>
            </a:r>
            <a:br>
              <a:rPr lang="en-US" dirty="0" smtClean="0">
                <a:latin typeface="TheSans 5-Regular Caps" pitchFamily="50" charset="0"/>
              </a:rPr>
            </a:br>
            <a:endParaRPr lang="en-US" dirty="0" smtClean="0">
              <a:latin typeface="TheSans 5-Regular Caps" pitchFamily="50" charset="0"/>
            </a:endParaRPr>
          </a:p>
        </p:txBody>
      </p:sp>
      <p:pic>
        <p:nvPicPr>
          <p:cNvPr id="7" name="Picture 2" descr="animated gif of recyc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971800"/>
            <a:ext cx="194872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of How to Make Animated Gifs about Piz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153400" cy="6794501"/>
          </a:xfrm>
          <a:prstGeom prst="rect">
            <a:avLst/>
          </a:prstGeom>
          <a:noFill/>
        </p:spPr>
      </p:pic>
      <p:pic>
        <p:nvPicPr>
          <p:cNvPr id="122882" name="Picture 2" descr="http://www.webstaurantstore.com/images/products/main/16167/10212/16-x-16-x-1-75-corrugated-pizza-box-100-recycled-50-ca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-990600"/>
            <a:ext cx="8572500" cy="857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3863975" cy="27432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7" name="Picture 6" descr="slin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5088" y="2438400"/>
            <a:ext cx="3998912" cy="28956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14300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latin typeface="TheSans 5-Regular Caps" pitchFamily="50" charset="0"/>
              </a:rPr>
              <a:t>Recycling</a:t>
            </a:r>
            <a:r>
              <a:rPr lang="en-US" sz="4000" b="1" dirty="0" smtClean="0">
                <a:latin typeface="TheSans 5-Regular Caps" pitchFamily="50" charset="0"/>
              </a:rPr>
              <a:t/>
            </a:r>
            <a:br>
              <a:rPr lang="en-US" sz="4000" b="1" dirty="0" smtClean="0">
                <a:latin typeface="TheSans 5-Regular Caps" pitchFamily="50" charset="0"/>
              </a:rPr>
            </a:br>
            <a:r>
              <a:rPr lang="en-US" sz="3600" b="1" dirty="0" smtClean="0">
                <a:latin typeface="TheSans 5-Regular Caps" pitchFamily="50" charset="0"/>
              </a:rPr>
              <a:t>What is Made from Recycled Materials?</a:t>
            </a:r>
            <a:r>
              <a:rPr lang="en-US" sz="4000" b="1" dirty="0" smtClean="0">
                <a:latin typeface="TheSans 5-Regular Caps" pitchFamily="50" charset="0"/>
              </a:rPr>
              <a:t/>
            </a:r>
            <a:br>
              <a:rPr lang="en-US" sz="4000" b="1" dirty="0" smtClean="0">
                <a:latin typeface="TheSans 5-Regular Caps" pitchFamily="50" charset="0"/>
              </a:rPr>
            </a:br>
            <a:r>
              <a:rPr lang="en-US" dirty="0" smtClean="0">
                <a:latin typeface="TheSans 5-Regular Caps" pitchFamily="50" charset="0"/>
              </a:rPr>
              <a:t/>
            </a:r>
            <a:br>
              <a:rPr lang="en-US" dirty="0" smtClean="0">
                <a:latin typeface="TheSans 5-Regular Caps" pitchFamily="50" charset="0"/>
              </a:rPr>
            </a:br>
            <a:endParaRPr lang="en-US" dirty="0" smtClean="0">
              <a:latin typeface="TheSans 5-Regular Caps" pitchFamily="50" charset="0"/>
            </a:endParaRPr>
          </a:p>
        </p:txBody>
      </p:sp>
      <p:pic>
        <p:nvPicPr>
          <p:cNvPr id="6" name="Picture 2" descr="animated gif of recycl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276600"/>
            <a:ext cx="1219200" cy="1239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1447800"/>
            <a:ext cx="959427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gadgets.boingboing.net/gimages/annsmi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109662"/>
            <a:ext cx="3429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575" cy="990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heSans 5-Regular Caps" pitchFamily="50" charset="0"/>
              </a:rPr>
              <a:t>What is Made From Recycled Materials?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 rot="-5400000">
            <a:off x="6716713" y="4484687"/>
            <a:ext cx="3852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The Chevy Volt uses recycled metal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1430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509962"/>
            <a:ext cx="27432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438400"/>
            <a:ext cx="28194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TheSans 5-Regular Caps" pitchFamily="50" charset="0"/>
              </a:rPr>
              <a:t>Recycling</a:t>
            </a:r>
            <a:r>
              <a:rPr lang="en-US" sz="4000" b="1" dirty="0" smtClean="0">
                <a:latin typeface="TheSans 5-Regular Caps" pitchFamily="50" charset="0"/>
              </a:rPr>
              <a:t/>
            </a:r>
            <a:br>
              <a:rPr lang="en-US" sz="4000" b="1" dirty="0" smtClean="0">
                <a:latin typeface="TheSans 5-Regular Caps" pitchFamily="50" charset="0"/>
              </a:rPr>
            </a:br>
            <a:r>
              <a:rPr lang="en-US" sz="3600" b="1" i="1" dirty="0" smtClean="0">
                <a:latin typeface="TheSans 5-Regular Caps" pitchFamily="50" charset="0"/>
              </a:rPr>
              <a:t>What is Made from Recycled Materials?</a:t>
            </a:r>
            <a:r>
              <a:rPr lang="en-US" sz="4000" b="1" dirty="0" smtClean="0">
                <a:latin typeface="TheSans 5-Regular Caps" pitchFamily="50" charset="0"/>
              </a:rPr>
              <a:t/>
            </a:r>
            <a:br>
              <a:rPr lang="en-US" sz="4000" b="1" dirty="0" smtClean="0">
                <a:latin typeface="TheSans 5-Regular Caps" pitchFamily="50" charset="0"/>
              </a:rPr>
            </a:br>
            <a:r>
              <a:rPr lang="en-US" dirty="0" smtClean="0">
                <a:latin typeface="TheSans 5-Regular Caps" pitchFamily="50" charset="0"/>
              </a:rPr>
              <a:t/>
            </a:r>
            <a:br>
              <a:rPr lang="en-US" dirty="0" smtClean="0">
                <a:latin typeface="TheSans 5-Regular Caps" pitchFamily="50" charset="0"/>
              </a:rPr>
            </a:br>
            <a:endParaRPr lang="en-US" dirty="0" smtClean="0">
              <a:latin typeface="TheSans 5-Regular Caps" pitchFamily="50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8150" y="5334000"/>
            <a:ext cx="1872698" cy="13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animated gif of recycl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1480" y="2819400"/>
            <a:ext cx="194872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876</Words>
  <Application>Microsoft Office PowerPoint</Application>
  <PresentationFormat>On-screen Show (4:3)</PresentationFormat>
  <Paragraphs>153</Paragraphs>
  <Slides>30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NYC Public schools</vt:lpstr>
      <vt:lpstr>Slide 2</vt:lpstr>
      <vt:lpstr>    </vt:lpstr>
      <vt:lpstr>So,  What is Recycling?</vt:lpstr>
      <vt:lpstr>Recycling What is Made from Recycled Materials?  </vt:lpstr>
      <vt:lpstr>Slide 6</vt:lpstr>
      <vt:lpstr>Recycling What is Made from Recycled Materials?  </vt:lpstr>
      <vt:lpstr>What is Made From Recycled Materials?</vt:lpstr>
      <vt:lpstr>Recycling What is Made from Recycled Materials?  </vt:lpstr>
      <vt:lpstr>Slide 10</vt:lpstr>
      <vt:lpstr>#SORT IT OUT What goes where in NYC Recycling</vt:lpstr>
      <vt:lpstr>Slide 12</vt:lpstr>
      <vt:lpstr>NYC Guideline to paper Recycling</vt:lpstr>
      <vt:lpstr>Slide 14</vt:lpstr>
      <vt:lpstr>NYC Guideline to MGP Recycling</vt:lpstr>
      <vt:lpstr>NYC Guideline to MGP Recycling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HOW CAN YOU </vt:lpstr>
      <vt:lpstr>Lead by Example</vt:lpstr>
      <vt:lpstr>Start or join a Green Team!</vt:lpstr>
      <vt:lpstr>Slide 29</vt:lpstr>
      <vt:lpstr>THANK YOU FOR RECYCLING!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kibarra</dc:creator>
  <cp:lastModifiedBy>rlock</cp:lastModifiedBy>
  <cp:revision>14</cp:revision>
  <dcterms:created xsi:type="dcterms:W3CDTF">2014-07-22T16:47:16Z</dcterms:created>
  <dcterms:modified xsi:type="dcterms:W3CDTF">2014-12-03T21:26:51Z</dcterms:modified>
</cp:coreProperties>
</file>