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485" r:id="rId2"/>
    <p:sldId id="482" r:id="rId3"/>
    <p:sldId id="481" r:id="rId4"/>
    <p:sldId id="486" r:id="rId5"/>
    <p:sldId id="487" r:id="rId6"/>
    <p:sldId id="488" r:id="rId7"/>
    <p:sldId id="489" r:id="rId8"/>
    <p:sldId id="490" r:id="rId9"/>
    <p:sldId id="492" r:id="rId10"/>
    <p:sldId id="493" r:id="rId11"/>
    <p:sldId id="495" r:id="rId12"/>
    <p:sldId id="494" r:id="rId13"/>
    <p:sldId id="335" r:id="rId14"/>
    <p:sldId id="555" r:id="rId15"/>
    <p:sldId id="558" r:id="rId16"/>
    <p:sldId id="512" r:id="rId17"/>
    <p:sldId id="506" r:id="rId18"/>
    <p:sldId id="498" r:id="rId19"/>
    <p:sldId id="511" r:id="rId20"/>
    <p:sldId id="501" r:id="rId21"/>
    <p:sldId id="504" r:id="rId22"/>
    <p:sldId id="510" r:id="rId23"/>
    <p:sldId id="513" r:id="rId24"/>
    <p:sldId id="516" r:id="rId25"/>
    <p:sldId id="517" r:id="rId26"/>
    <p:sldId id="518" r:id="rId27"/>
    <p:sldId id="519" r:id="rId28"/>
    <p:sldId id="522" r:id="rId29"/>
    <p:sldId id="523" r:id="rId30"/>
    <p:sldId id="524" r:id="rId31"/>
    <p:sldId id="525" r:id="rId32"/>
    <p:sldId id="528" r:id="rId33"/>
    <p:sldId id="529" r:id="rId34"/>
    <p:sldId id="531" r:id="rId35"/>
    <p:sldId id="534" r:id="rId36"/>
    <p:sldId id="530" r:id="rId37"/>
    <p:sldId id="535" r:id="rId38"/>
    <p:sldId id="536" r:id="rId39"/>
    <p:sldId id="537" r:id="rId40"/>
    <p:sldId id="540" r:id="rId41"/>
    <p:sldId id="542" r:id="rId42"/>
    <p:sldId id="541" r:id="rId43"/>
    <p:sldId id="543" r:id="rId44"/>
    <p:sldId id="546" r:id="rId45"/>
    <p:sldId id="547" r:id="rId46"/>
    <p:sldId id="549" r:id="rId47"/>
    <p:sldId id="552" r:id="rId48"/>
    <p:sldId id="553" r:id="rId49"/>
    <p:sldId id="554" r:id="rId50"/>
    <p:sldId id="548" r:id="rId51"/>
    <p:sldId id="332" r:id="rId52"/>
    <p:sldId id="330" r:id="rId53"/>
    <p:sldId id="314" r:id="rId54"/>
    <p:sldId id="313" r:id="rId55"/>
    <p:sldId id="333" r:id="rId56"/>
    <p:sldId id="329" r:id="rId57"/>
    <p:sldId id="331" r:id="rId58"/>
    <p:sldId id="328" r:id="rId59"/>
    <p:sldId id="325" r:id="rId60"/>
    <p:sldId id="315" r:id="rId61"/>
    <p:sldId id="337" r:id="rId62"/>
    <p:sldId id="32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 Consumerism" id="{E234A053-7130-4558-BEB8-0FC1B99B8065}">
          <p14:sldIdLst>
            <p14:sldId id="485"/>
            <p14:sldId id="482"/>
            <p14:sldId id="481"/>
            <p14:sldId id="486"/>
            <p14:sldId id="487"/>
            <p14:sldId id="488"/>
            <p14:sldId id="489"/>
            <p14:sldId id="490"/>
            <p14:sldId id="492"/>
            <p14:sldId id="493"/>
            <p14:sldId id="495"/>
            <p14:sldId id="494"/>
          </p14:sldIdLst>
        </p14:section>
        <p14:section name="#2 - Justice &amp; Equity" id="{2A7DFB28-9C9B-412D-8C60-3598C83BA21F}">
          <p14:sldIdLst>
            <p14:sldId id="335"/>
            <p14:sldId id="555"/>
            <p14:sldId id="558"/>
            <p14:sldId id="512"/>
            <p14:sldId id="506"/>
            <p14:sldId id="498"/>
            <p14:sldId id="511"/>
            <p14:sldId id="501"/>
            <p14:sldId id="504"/>
            <p14:sldId id="510"/>
          </p14:sldIdLst>
        </p14:section>
        <p14:section name="#3 - Natural Resources" id="{6E95A096-AC00-4D0A-8207-F1AFB55CDFEE}">
          <p14:sldIdLst>
            <p14:sldId id="513"/>
            <p14:sldId id="516"/>
            <p14:sldId id="517"/>
            <p14:sldId id="518"/>
            <p14:sldId id="519"/>
            <p14:sldId id="522"/>
            <p14:sldId id="523"/>
            <p14:sldId id="524"/>
            <p14:sldId id="525"/>
            <p14:sldId id="528"/>
            <p14:sldId id="529"/>
            <p14:sldId id="531"/>
            <p14:sldId id="534"/>
            <p14:sldId id="530"/>
          </p14:sldIdLst>
        </p14:section>
        <p14:section name="#4 - Away" id="{57D27C06-9A63-40BE-810D-43C5B9AC912A}">
          <p14:sldIdLst>
            <p14:sldId id="535"/>
            <p14:sldId id="536"/>
            <p14:sldId id="537"/>
            <p14:sldId id="540"/>
            <p14:sldId id="542"/>
            <p14:sldId id="541"/>
            <p14:sldId id="543"/>
            <p14:sldId id="546"/>
            <p14:sldId id="547"/>
            <p14:sldId id="549"/>
            <p14:sldId id="552"/>
            <p14:sldId id="553"/>
            <p14:sldId id="554"/>
            <p14:sldId id="548"/>
          </p14:sldIdLst>
        </p14:section>
        <p14:section name="#5 - NYC History of Waste" id="{E39E5243-6733-4C40-AC42-B4E4149F6454}">
          <p14:sldIdLst>
            <p14:sldId id="332"/>
            <p14:sldId id="330"/>
            <p14:sldId id="314"/>
            <p14:sldId id="313"/>
            <p14:sldId id="333"/>
            <p14:sldId id="329"/>
            <p14:sldId id="331"/>
            <p14:sldId id="328"/>
            <p14:sldId id="325"/>
            <p14:sldId id="315"/>
            <p14:sldId id="337"/>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8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AA7AF-5233-482F-BAF6-DB583ADEC6E2}" type="datetimeFigureOut">
              <a:rPr lang="en-US" smtClean="0"/>
              <a:t>11/6/2018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42F6F-676C-4299-8653-9F7443CC9B69}" type="slidenum">
              <a:rPr lang="en-US" smtClean="0"/>
              <a:t>‹#›</a:t>
            </a:fld>
            <a:endParaRPr lang="en-US"/>
          </a:p>
        </p:txBody>
      </p:sp>
    </p:spTree>
    <p:extLst>
      <p:ext uri="{BB962C8B-B14F-4D97-AF65-F5344CB8AC3E}">
        <p14:creationId xmlns:p14="http://schemas.microsoft.com/office/powerpoint/2010/main" val="1171506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62089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13267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136020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510166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3106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06565">
              <a:defRPr/>
            </a:pPr>
            <a:r>
              <a:rPr lang="en-US" dirty="0"/>
              <a:t>JM</a:t>
            </a:r>
          </a:p>
        </p:txBody>
      </p:sp>
    </p:spTree>
    <p:extLst>
      <p:ext uri="{BB962C8B-B14F-4D97-AF65-F5344CB8AC3E}">
        <p14:creationId xmlns:p14="http://schemas.microsoft.com/office/powerpoint/2010/main" val="1698331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428831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400926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224728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77844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962682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214362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189671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24436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749666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52835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336226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977665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170529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4268666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001215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290026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877068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061525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490423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954251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705420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4280567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202508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398500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728725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464054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039344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06404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44685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4125864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79688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3514616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952397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8233159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560678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727940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610268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54844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840926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b="1" i="1" dirty="0">
                <a:solidFill>
                  <a:srgbClr val="333333"/>
                </a:solidFill>
                <a:latin typeface="Arial" panose="020B0604020202020204" pitchFamily="34" charset="0"/>
              </a:rPr>
              <a:t>https://www.atlasobscura.com/articles/the-voluminous-shell-heaps-hidden-in-plain-sight-all-over-nyc</a:t>
            </a:r>
            <a:endParaRPr lang="en-US" b="0" dirty="0">
              <a:effectLst/>
            </a:endParaRPr>
          </a:p>
          <a:p>
            <a:endParaRPr lang="en-US" dirty="0"/>
          </a:p>
        </p:txBody>
      </p:sp>
    </p:spTree>
    <p:extLst>
      <p:ext uri="{BB962C8B-B14F-4D97-AF65-F5344CB8AC3E}">
        <p14:creationId xmlns:p14="http://schemas.microsoft.com/office/powerpoint/2010/main" val="2213553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4295775"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Shape 604"/>
          <p:cNvSpPr txBox="1">
            <a:spLocks noGrp="1"/>
          </p:cNvSpPr>
          <p:nvPr>
            <p:ph type="body" idx="1"/>
          </p:nvPr>
        </p:nvSpPr>
        <p:spPr>
          <a:xfrm>
            <a:off x="1479868" y="4423331"/>
            <a:ext cx="11838940" cy="4190524"/>
          </a:xfrm>
          <a:prstGeom prst="rect">
            <a:avLst/>
          </a:prstGeom>
          <a:noFill/>
          <a:ln>
            <a:noFill/>
          </a:ln>
        </p:spPr>
        <p:txBody>
          <a:bodyPr spcFirstLastPara="1" wrap="square" lIns="137740" tIns="68852" rIns="137740" bIns="68852" anchor="t" anchorCtr="0">
            <a:noAutofit/>
          </a:bodyPr>
          <a:lstStyle/>
          <a:p>
            <a:pPr>
              <a:buClr>
                <a:schemeClr val="dk1"/>
              </a:buClr>
              <a:buSzPts val="1200"/>
            </a:pPr>
            <a:r>
              <a:rPr lang="en-US">
                <a:solidFill>
                  <a:schemeClr val="dk1"/>
                </a:solidFill>
                <a:latin typeface="Calibri"/>
                <a:ea typeface="Calibri"/>
                <a:cs typeface="Calibri"/>
                <a:sym typeface="Calibri"/>
              </a:rPr>
              <a:t>JM</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4295775"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Shape 596"/>
          <p:cNvSpPr txBox="1">
            <a:spLocks noGrp="1"/>
          </p:cNvSpPr>
          <p:nvPr>
            <p:ph type="body" idx="1"/>
          </p:nvPr>
        </p:nvSpPr>
        <p:spPr>
          <a:xfrm>
            <a:off x="1479868" y="4423331"/>
            <a:ext cx="11838940" cy="4190524"/>
          </a:xfrm>
          <a:prstGeom prst="rect">
            <a:avLst/>
          </a:prstGeom>
          <a:noFill/>
          <a:ln>
            <a:noFill/>
          </a:ln>
        </p:spPr>
        <p:txBody>
          <a:bodyPr spcFirstLastPara="1" wrap="square" lIns="137740" tIns="68852" rIns="137740" bIns="68852" anchor="t" anchorCtr="0">
            <a:noAutofit/>
          </a:bodyPr>
          <a:lstStyle/>
          <a:p>
            <a:pPr>
              <a:buClr>
                <a:schemeClr val="dk1"/>
              </a:buClr>
              <a:buSzPts val="1200"/>
            </a:pPr>
            <a:r>
              <a:rPr lang="en-US" dirty="0">
                <a:solidFill>
                  <a:schemeClr val="dk1"/>
                </a:solidFill>
                <a:ea typeface="Calibri"/>
                <a:cs typeface="Calibri"/>
                <a:sym typeface="Calibri"/>
              </a:rPr>
              <a:t>http://longstreet.typepad.com/thesciencebookstore/2016/04/before-and-after-on-the-mean-streets-of-nyc-1890s.html</a:t>
            </a:r>
          </a:p>
          <a:p>
            <a:pPr>
              <a:buClr>
                <a:schemeClr val="dk1"/>
              </a:buClr>
              <a:buSzPts val="1200"/>
            </a:pPr>
            <a:r>
              <a:rPr lang="en-US" dirty="0"/>
              <a:t>https://ephemeralnewyork.files.wordpress.com/2008/08/sanitmen.jpg</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4295775"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Shape 693"/>
          <p:cNvSpPr txBox="1">
            <a:spLocks noGrp="1"/>
          </p:cNvSpPr>
          <p:nvPr>
            <p:ph type="body" idx="1"/>
          </p:nvPr>
        </p:nvSpPr>
        <p:spPr>
          <a:xfrm>
            <a:off x="1479868" y="4423331"/>
            <a:ext cx="11838940" cy="4190524"/>
          </a:xfrm>
          <a:prstGeom prst="rect">
            <a:avLst/>
          </a:prstGeom>
          <a:noFill/>
          <a:ln>
            <a:noFill/>
          </a:ln>
        </p:spPr>
        <p:txBody>
          <a:bodyPr spcFirstLastPara="1" wrap="square" lIns="137740" tIns="68852" rIns="137740" bIns="68852" anchor="t" anchorCtr="0">
            <a:noAutofit/>
          </a:bodyPr>
          <a:lstStyle/>
          <a:p>
            <a:pPr>
              <a:buClr>
                <a:schemeClr val="dk1"/>
              </a:buClr>
              <a:buSzPts val="1200"/>
            </a:pPr>
            <a:r>
              <a:rPr lang="en-US">
                <a:solidFill>
                  <a:schemeClr val="dk1"/>
                </a:solidFill>
                <a:latin typeface="Calibri"/>
                <a:ea typeface="Calibri"/>
                <a:cs typeface="Calibri"/>
                <a:sym typeface="Calibri"/>
              </a:rPr>
              <a:t>JM</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4295775"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Shape 612"/>
          <p:cNvSpPr txBox="1">
            <a:spLocks noGrp="1"/>
          </p:cNvSpPr>
          <p:nvPr>
            <p:ph type="body" idx="1"/>
          </p:nvPr>
        </p:nvSpPr>
        <p:spPr>
          <a:xfrm>
            <a:off x="1479868" y="4423331"/>
            <a:ext cx="11838940" cy="4190524"/>
          </a:xfrm>
          <a:prstGeom prst="rect">
            <a:avLst/>
          </a:prstGeom>
          <a:noFill/>
          <a:ln>
            <a:noFill/>
          </a:ln>
        </p:spPr>
        <p:txBody>
          <a:bodyPr spcFirstLastPara="1" wrap="square" lIns="137740" tIns="68852" rIns="137740" bIns="68852" anchor="t" anchorCtr="0">
            <a:noAutofit/>
          </a:bodyPr>
          <a:lstStyle/>
          <a:p>
            <a:pPr>
              <a:buClr>
                <a:schemeClr val="dk1"/>
              </a:buClr>
              <a:buSzPts val="1200"/>
            </a:pPr>
            <a:r>
              <a:rPr lang="en-US">
                <a:solidFill>
                  <a:schemeClr val="dk1"/>
                </a:solidFill>
                <a:latin typeface="Calibri"/>
                <a:ea typeface="Calibri"/>
                <a:cs typeface="Calibri"/>
                <a:sym typeface="Calibri"/>
              </a:rPr>
              <a:t>JM</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Shape 676"/>
          <p:cNvSpPr>
            <a:spLocks noGrp="1" noRot="1" noChangeAspect="1"/>
          </p:cNvSpPr>
          <p:nvPr>
            <p:ph type="sldImg" idx="2"/>
          </p:nvPr>
        </p:nvSpPr>
        <p:spPr>
          <a:xfrm>
            <a:off x="4295775"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Shape 677"/>
          <p:cNvSpPr txBox="1">
            <a:spLocks noGrp="1"/>
          </p:cNvSpPr>
          <p:nvPr>
            <p:ph type="body" idx="1"/>
          </p:nvPr>
        </p:nvSpPr>
        <p:spPr>
          <a:xfrm>
            <a:off x="1479868" y="4423331"/>
            <a:ext cx="11838940" cy="4190524"/>
          </a:xfrm>
          <a:prstGeom prst="rect">
            <a:avLst/>
          </a:prstGeom>
          <a:noFill/>
          <a:ln>
            <a:noFill/>
          </a:ln>
        </p:spPr>
        <p:txBody>
          <a:bodyPr spcFirstLastPara="1" wrap="square" lIns="137740" tIns="68852" rIns="137740" bIns="68852" anchor="t" anchorCtr="0">
            <a:noAutofit/>
          </a:bodyPr>
          <a:lstStyle/>
          <a:p>
            <a:pPr>
              <a:buClr>
                <a:schemeClr val="dk1"/>
              </a:buClr>
              <a:buSzPts val="1200"/>
            </a:pPr>
            <a:r>
              <a:rPr lang="en-US">
                <a:solidFill>
                  <a:schemeClr val="dk1"/>
                </a:solidFill>
                <a:latin typeface="Calibri"/>
                <a:ea typeface="Calibri"/>
                <a:cs typeface="Calibri"/>
                <a:sym typeface="Calibri"/>
              </a:rPr>
              <a:t>JM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271911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3806561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31365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7635">
              <a:defRPr/>
            </a:pPr>
            <a:r>
              <a:rPr lang="en-US" dirty="0"/>
              <a:t>JM</a:t>
            </a:r>
          </a:p>
        </p:txBody>
      </p:sp>
    </p:spTree>
    <p:extLst>
      <p:ext uri="{BB962C8B-B14F-4D97-AF65-F5344CB8AC3E}">
        <p14:creationId xmlns:p14="http://schemas.microsoft.com/office/powerpoint/2010/main" val="1869280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5BD1-ADA9-4279-8A1F-34AA24B349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3749FA-C2CD-4C10-A969-25732A2E3D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29C22A-2527-46A1-96B0-3FBA7B451AB1}"/>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5" name="Footer Placeholder 4">
            <a:extLst>
              <a:ext uri="{FF2B5EF4-FFF2-40B4-BE49-F238E27FC236}">
                <a16:creationId xmlns:a16="http://schemas.microsoft.com/office/drawing/2014/main" id="{4607586D-C3B2-43EB-AE80-315AB8BAC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A8F3F-3839-474C-AC22-251E6B7D8482}"/>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1702559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A07C3-D57C-4FE5-83F3-008A5E23E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A5AAE1-B473-4D5A-953F-EDF009B7D8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18B4C-D549-4B0C-9E99-2A1D259C23B9}"/>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5" name="Footer Placeholder 4">
            <a:extLst>
              <a:ext uri="{FF2B5EF4-FFF2-40B4-BE49-F238E27FC236}">
                <a16:creationId xmlns:a16="http://schemas.microsoft.com/office/drawing/2014/main" id="{92C95730-1D57-4729-9220-E2BBBA8D5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C3074-3C11-4796-8117-3358AF89BC00}"/>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104796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6ADDA-6806-48A8-B107-41354F6DB4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AE6488-7F62-4B00-8D5E-48F65F0209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C6462-4ADD-4E00-BF82-4B8F82EB097C}"/>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5" name="Footer Placeholder 4">
            <a:extLst>
              <a:ext uri="{FF2B5EF4-FFF2-40B4-BE49-F238E27FC236}">
                <a16:creationId xmlns:a16="http://schemas.microsoft.com/office/drawing/2014/main" id="{9661BF10-8B43-4391-A297-7686BB8EB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CAB5F-780D-4910-A18D-642E85784680}"/>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3176812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609600" y="320675"/>
            <a:ext cx="109728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E57200"/>
              </a:buClr>
              <a:buSzPts val="4000"/>
              <a:buFont typeface="Arial"/>
              <a:buNone/>
              <a:defRPr sz="4000" b="1" i="0" u="none" strike="noStrike" cap="none">
                <a:solidFill>
                  <a:srgbClr val="E572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Shape 24"/>
          <p:cNvSpPr txBox="1">
            <a:spLocks noGrp="1"/>
          </p:cNvSpPr>
          <p:nvPr>
            <p:ph type="body" idx="1"/>
          </p:nvPr>
        </p:nvSpPr>
        <p:spPr>
          <a:xfrm>
            <a:off x="609600" y="1646238"/>
            <a:ext cx="10972800" cy="4525963"/>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1pPr>
            <a:lvl2pPr marL="914400" marR="0" lvl="1"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6007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B1A5-5396-4B01-8E19-2E63C25E9A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C23BE-9719-4130-8758-F1F46AEFAE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80932-F9F4-47E1-BBE6-41D4821DA72A}"/>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5" name="Footer Placeholder 4">
            <a:extLst>
              <a:ext uri="{FF2B5EF4-FFF2-40B4-BE49-F238E27FC236}">
                <a16:creationId xmlns:a16="http://schemas.microsoft.com/office/drawing/2014/main" id="{264F5BE2-9B55-4CB0-AAC6-8767C32E2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ECDE5-D258-4829-9F28-5DFBEA4C0326}"/>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22805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4D8E-5AFF-4B74-9DE7-13DE69BE77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C36AE4-3DED-43B8-B873-480D0522FD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32E8B1-3F18-4632-977F-2258FDC60D8D}"/>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5" name="Footer Placeholder 4">
            <a:extLst>
              <a:ext uri="{FF2B5EF4-FFF2-40B4-BE49-F238E27FC236}">
                <a16:creationId xmlns:a16="http://schemas.microsoft.com/office/drawing/2014/main" id="{4A52C372-A5BC-43AE-B892-D254CDBE8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5838B-A951-455A-846A-40B20AF30976}"/>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272226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35A5-9DC2-4999-BEF2-789523E2E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5B1CB-0483-4951-92EC-F175395571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19D500-5F28-4969-B554-8A1740EAB7C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4F451-7E18-462D-8702-03C13DA69A5C}"/>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6" name="Footer Placeholder 5">
            <a:extLst>
              <a:ext uri="{FF2B5EF4-FFF2-40B4-BE49-F238E27FC236}">
                <a16:creationId xmlns:a16="http://schemas.microsoft.com/office/drawing/2014/main" id="{4EC25291-6E67-4237-8309-E30C7C47D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33138-3E4B-48F7-ABE6-CF0E5AB8CC05}"/>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4025051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6145-E564-4DF7-BF91-E7F2304E25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6BD6D8-BF0A-41DC-A7FF-9436157637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BBB33B-2C69-47BD-8A6D-A96E512C54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BEB79E-A589-4AC6-90D3-5126F03D66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761BB7-7455-4CD2-BFB4-5F2597D4297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1993BE-84A9-4529-BFEA-39685E09EF8B}"/>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8" name="Footer Placeholder 7">
            <a:extLst>
              <a:ext uri="{FF2B5EF4-FFF2-40B4-BE49-F238E27FC236}">
                <a16:creationId xmlns:a16="http://schemas.microsoft.com/office/drawing/2014/main" id="{1CBCDDFA-817C-4C3F-A084-BC102372C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9F577E-D50F-4C3E-9843-AFA78D0C9A61}"/>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248761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1C4B3-0675-4D33-A149-1B95F9C8C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848804-5DF9-4F04-B88F-A23447E48D2A}"/>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4" name="Footer Placeholder 3">
            <a:extLst>
              <a:ext uri="{FF2B5EF4-FFF2-40B4-BE49-F238E27FC236}">
                <a16:creationId xmlns:a16="http://schemas.microsoft.com/office/drawing/2014/main" id="{221F81E2-D688-4EFD-8C49-E912777B8C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5C77A0-370C-4708-B78C-540297277995}"/>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2742242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4D32D4-2FBD-4B53-AB69-5672D56F231C}"/>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3" name="Footer Placeholder 2">
            <a:extLst>
              <a:ext uri="{FF2B5EF4-FFF2-40B4-BE49-F238E27FC236}">
                <a16:creationId xmlns:a16="http://schemas.microsoft.com/office/drawing/2014/main" id="{F184D551-48E4-4D67-A740-FBC77B7405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EA9EA-33AB-43F0-BEFF-F2E9AD0C3E7D}"/>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1545087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76D2-58F5-4530-9F26-AB5A4DC6A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E77592-DFC7-417D-B13D-C7213991A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EBEC5F-D4EA-4252-958B-B01586D42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EC010F-1023-4721-9039-B435C78DA371}"/>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6" name="Footer Placeholder 5">
            <a:extLst>
              <a:ext uri="{FF2B5EF4-FFF2-40B4-BE49-F238E27FC236}">
                <a16:creationId xmlns:a16="http://schemas.microsoft.com/office/drawing/2014/main" id="{07B4B301-48AE-4FA2-9508-918ADDB58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72E40-CE98-4893-9B79-C3C9C06058E4}"/>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4286145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AA7D-6CC4-42BF-B359-96F9BFAA6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80BC7C-9F41-4E7D-AE12-CDBAFD40CE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9FA3E-751B-4023-8536-45869D1EF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1435D9-ECAB-4BBE-967C-7BD418989F61}"/>
              </a:ext>
            </a:extLst>
          </p:cNvPr>
          <p:cNvSpPr>
            <a:spLocks noGrp="1"/>
          </p:cNvSpPr>
          <p:nvPr>
            <p:ph type="dt" sz="half" idx="10"/>
          </p:nvPr>
        </p:nvSpPr>
        <p:spPr/>
        <p:txBody>
          <a:bodyPr/>
          <a:lstStyle/>
          <a:p>
            <a:fld id="{A1276A9B-3CA6-4FAD-B3E5-F71A3088B99B}" type="datetimeFigureOut">
              <a:rPr lang="en-US" smtClean="0"/>
              <a:t>11/6/2018</a:t>
            </a:fld>
            <a:endParaRPr lang="en-US"/>
          </a:p>
        </p:txBody>
      </p:sp>
      <p:sp>
        <p:nvSpPr>
          <p:cNvPr id="6" name="Footer Placeholder 5">
            <a:extLst>
              <a:ext uri="{FF2B5EF4-FFF2-40B4-BE49-F238E27FC236}">
                <a16:creationId xmlns:a16="http://schemas.microsoft.com/office/drawing/2014/main" id="{3963FEA4-99C5-4228-958E-7B5CBECB1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45767-3E97-4261-9EEC-631F778A2E02}"/>
              </a:ext>
            </a:extLst>
          </p:cNvPr>
          <p:cNvSpPr>
            <a:spLocks noGrp="1"/>
          </p:cNvSpPr>
          <p:nvPr>
            <p:ph type="sldNum" sz="quarter" idx="12"/>
          </p:nvPr>
        </p:nvSpPr>
        <p:spPr/>
        <p:txBody>
          <a:bodyPr/>
          <a:lstStyle/>
          <a:p>
            <a:fld id="{1B1CB033-83B2-4245-8BC0-64FA0FF080DB}" type="slidenum">
              <a:rPr lang="en-US" smtClean="0"/>
              <a:t>‹#›</a:t>
            </a:fld>
            <a:endParaRPr lang="en-US"/>
          </a:p>
        </p:txBody>
      </p:sp>
    </p:spTree>
    <p:extLst>
      <p:ext uri="{BB962C8B-B14F-4D97-AF65-F5344CB8AC3E}">
        <p14:creationId xmlns:p14="http://schemas.microsoft.com/office/powerpoint/2010/main" val="273263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ED6214-2B70-4C8D-858C-B14A7C72E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F8AA0C-A778-4E14-B943-B9ECDD4AB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9B258-3C18-4C2A-BFA5-4F61ED7A8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276A9B-3CA6-4FAD-B3E5-F71A3088B99B}" type="datetimeFigureOut">
              <a:rPr lang="en-US" smtClean="0"/>
              <a:t>11/6/2018</a:t>
            </a:fld>
            <a:endParaRPr lang="en-US"/>
          </a:p>
        </p:txBody>
      </p:sp>
      <p:sp>
        <p:nvSpPr>
          <p:cNvPr id="5" name="Footer Placeholder 4">
            <a:extLst>
              <a:ext uri="{FF2B5EF4-FFF2-40B4-BE49-F238E27FC236}">
                <a16:creationId xmlns:a16="http://schemas.microsoft.com/office/drawing/2014/main" id="{E6A454DA-3A45-4847-8342-1ADFBA192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DACF0C-48EF-4BA7-B56C-062A5A293E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CB033-83B2-4245-8BC0-64FA0FF080DB}" type="slidenum">
              <a:rPr lang="en-US" smtClean="0"/>
              <a:t>‹#›</a:t>
            </a:fld>
            <a:endParaRPr lang="en-US"/>
          </a:p>
        </p:txBody>
      </p:sp>
    </p:spTree>
    <p:extLst>
      <p:ext uri="{BB962C8B-B14F-4D97-AF65-F5344CB8AC3E}">
        <p14:creationId xmlns:p14="http://schemas.microsoft.com/office/powerpoint/2010/main" val="2057210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99CE0-D0FE-4780-A737-8A1719F2C016}"/>
              </a:ext>
            </a:extLst>
          </p:cNvPr>
          <p:cNvPicPr>
            <a:picLocks noChangeAspect="1"/>
          </p:cNvPicPr>
          <p:nvPr/>
        </p:nvPicPr>
        <p:blipFill>
          <a:blip r:embed="rId3"/>
          <a:stretch>
            <a:fillRect/>
          </a:stretch>
        </p:blipFill>
        <p:spPr>
          <a:xfrm>
            <a:off x="2019300" y="271462"/>
            <a:ext cx="8153400" cy="6315075"/>
          </a:xfrm>
          <a:prstGeom prst="rect">
            <a:avLst/>
          </a:prstGeom>
        </p:spPr>
      </p:pic>
    </p:spTree>
    <p:extLst>
      <p:ext uri="{BB962C8B-B14F-4D97-AF65-F5344CB8AC3E}">
        <p14:creationId xmlns:p14="http://schemas.microsoft.com/office/powerpoint/2010/main" val="956024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44B85F-97C4-4B4A-92E5-1161B87FF9A2}"/>
              </a:ext>
            </a:extLst>
          </p:cNvPr>
          <p:cNvPicPr>
            <a:picLocks noChangeAspect="1"/>
          </p:cNvPicPr>
          <p:nvPr/>
        </p:nvPicPr>
        <p:blipFill>
          <a:blip r:embed="rId3"/>
          <a:stretch>
            <a:fillRect/>
          </a:stretch>
        </p:blipFill>
        <p:spPr>
          <a:xfrm>
            <a:off x="2128837" y="328612"/>
            <a:ext cx="7934325" cy="6200775"/>
          </a:xfrm>
          <a:prstGeom prst="rect">
            <a:avLst/>
          </a:prstGeom>
        </p:spPr>
      </p:pic>
    </p:spTree>
    <p:extLst>
      <p:ext uri="{BB962C8B-B14F-4D97-AF65-F5344CB8AC3E}">
        <p14:creationId xmlns:p14="http://schemas.microsoft.com/office/powerpoint/2010/main" val="887312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BB7D0-0530-4600-BBB0-ADF7DE408E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730560"/>
            <a:ext cx="9144000" cy="3396880"/>
          </a:xfrm>
          <a:prstGeom prst="rect">
            <a:avLst/>
          </a:prstGeom>
        </p:spPr>
      </p:pic>
    </p:spTree>
    <p:extLst>
      <p:ext uri="{BB962C8B-B14F-4D97-AF65-F5344CB8AC3E}">
        <p14:creationId xmlns:p14="http://schemas.microsoft.com/office/powerpoint/2010/main" val="72467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62111-5D65-42EF-A4A3-B93EB7515108}"/>
              </a:ext>
            </a:extLst>
          </p:cNvPr>
          <p:cNvPicPr>
            <a:picLocks noChangeAspect="1"/>
          </p:cNvPicPr>
          <p:nvPr/>
        </p:nvPicPr>
        <p:blipFill>
          <a:blip r:embed="rId3"/>
          <a:stretch>
            <a:fillRect/>
          </a:stretch>
        </p:blipFill>
        <p:spPr>
          <a:xfrm>
            <a:off x="2047875" y="271462"/>
            <a:ext cx="8096250" cy="6315075"/>
          </a:xfrm>
          <a:prstGeom prst="rect">
            <a:avLst/>
          </a:prstGeom>
        </p:spPr>
      </p:pic>
    </p:spTree>
    <p:extLst>
      <p:ext uri="{BB962C8B-B14F-4D97-AF65-F5344CB8AC3E}">
        <p14:creationId xmlns:p14="http://schemas.microsoft.com/office/powerpoint/2010/main" val="868821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mannahatta before and after">
            <a:extLst>
              <a:ext uri="{FF2B5EF4-FFF2-40B4-BE49-F238E27FC236}">
                <a16:creationId xmlns:a16="http://schemas.microsoft.com/office/drawing/2014/main" id="{E05F1050-C00E-4EB7-83BE-E62FC796E8E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09941" y="3539836"/>
            <a:ext cx="4344199" cy="32321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anksgiving #nativeamerican #colonialism #genocide #holocaust #slavery">
            <a:extLst>
              <a:ext uri="{FF2B5EF4-FFF2-40B4-BE49-F238E27FC236}">
                <a16:creationId xmlns:a16="http://schemas.microsoft.com/office/drawing/2014/main" id="{50727A3F-7BD2-421B-A133-D6789CC473E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1112" y="86035"/>
            <a:ext cx="5302575" cy="3428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3D0A751-6BC9-4027-9322-B58CE3E064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62369" y="196871"/>
            <a:ext cx="606697" cy="558800"/>
          </a:xfrm>
          <a:prstGeom prst="rect">
            <a:avLst/>
          </a:prstGeom>
        </p:spPr>
      </p:pic>
      <p:pic>
        <p:nvPicPr>
          <p:cNvPr id="10" name="Picture 6" descr="Image result for mannahatta before and after">
            <a:extLst>
              <a:ext uri="{FF2B5EF4-FFF2-40B4-BE49-F238E27FC236}">
                <a16:creationId xmlns:a16="http://schemas.microsoft.com/office/drawing/2014/main" id="{F4B6D6C2-A836-47FC-B27D-E591E26B1E3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754140" y="3539836"/>
            <a:ext cx="4336498" cy="323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953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0vU1LI3NFLcsf16bpxtuAGauVYv7H7TtNQKNRJufgso58sgbp1a6ivHRwJKNVwx-SBd3gxGtHQBVHM6zkySu4t97pysko3rIeU1O2PGz86PsKlRBMmdkdUlhFxnTh8MBcmlX25U">
            <a:extLst>
              <a:ext uri="{FF2B5EF4-FFF2-40B4-BE49-F238E27FC236}">
                <a16:creationId xmlns:a16="http://schemas.microsoft.com/office/drawing/2014/main" id="{BB408725-6F72-432E-BDCF-C9647430DBE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4462" y="0"/>
            <a:ext cx="5419868" cy="6851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FE71CF4-BFC8-4606-93F6-B1E4C28DD9FA}"/>
              </a:ext>
            </a:extLst>
          </p:cNvPr>
          <p:cNvSpPr/>
          <p:nvPr/>
        </p:nvSpPr>
        <p:spPr>
          <a:xfrm>
            <a:off x="6015494" y="958739"/>
            <a:ext cx="5512582" cy="5262979"/>
          </a:xfrm>
          <a:prstGeom prst="rect">
            <a:avLst/>
          </a:prstGeom>
        </p:spPr>
        <p:txBody>
          <a:bodyPr wrap="square">
            <a:spAutoFit/>
          </a:bodyPr>
          <a:lstStyle/>
          <a:p>
            <a:pPr lvl="0" eaLnBrk="0" fontAlgn="base" hangingPunct="0">
              <a:spcBef>
                <a:spcPct val="0"/>
              </a:spcBef>
              <a:spcAft>
                <a:spcPct val="0"/>
              </a:spcAft>
            </a:pPr>
            <a:r>
              <a:rPr lang="en-US" altLang="en-US" dirty="0">
                <a:solidFill>
                  <a:schemeClr val="accent1"/>
                </a:solidFill>
                <a:latin typeface="Bree Serif" panose="02000503040000020004" pitchFamily="2" charset="0"/>
                <a:cs typeface="Arial" panose="020B0604020202020204" pitchFamily="34" charset="0"/>
              </a:rPr>
              <a:t>In the 1960s and 1970s, </a:t>
            </a:r>
            <a:r>
              <a:rPr lang="en-US" altLang="en-US" sz="2800" dirty="0">
                <a:solidFill>
                  <a:schemeClr val="accent1"/>
                </a:solidFill>
                <a:latin typeface="Bree Serif" panose="02000503040000020004" pitchFamily="2" charset="0"/>
                <a:cs typeface="Arial" panose="020B0604020202020204" pitchFamily="34" charset="0"/>
              </a:rPr>
              <a:t>over 1.1 million gallons of chemicals were</a:t>
            </a:r>
          </a:p>
          <a:p>
            <a:pPr lvl="0" eaLnBrk="0" fontAlgn="base" hangingPunct="0">
              <a:spcBef>
                <a:spcPct val="0"/>
              </a:spcBef>
              <a:spcAft>
                <a:spcPct val="0"/>
              </a:spcAft>
            </a:pPr>
            <a:r>
              <a:rPr lang="en-US" altLang="en-US" sz="4000" dirty="0">
                <a:solidFill>
                  <a:schemeClr val="accent1"/>
                </a:solidFill>
                <a:latin typeface="Bree Serif" panose="02000503040000020004" pitchFamily="2" charset="0"/>
                <a:cs typeface="Arial" panose="020B0604020202020204" pitchFamily="34" charset="0"/>
              </a:rPr>
              <a:t>illegally</a:t>
            </a:r>
            <a:r>
              <a:rPr lang="en-US" altLang="en-US" sz="2800" dirty="0">
                <a:solidFill>
                  <a:schemeClr val="accent1"/>
                </a:solidFill>
                <a:latin typeface="Bree Serif" panose="02000503040000020004" pitchFamily="2" charset="0"/>
                <a:cs typeface="Arial" panose="020B0604020202020204" pitchFamily="34" charset="0"/>
              </a:rPr>
              <a:t> </a:t>
            </a:r>
            <a:r>
              <a:rPr lang="en-US" altLang="en-US" sz="4000" dirty="0">
                <a:solidFill>
                  <a:schemeClr val="accent1"/>
                </a:solidFill>
                <a:latin typeface="Bree Serif" panose="02000503040000020004" pitchFamily="2" charset="0"/>
                <a:cs typeface="Arial" panose="020B0604020202020204" pitchFamily="34" charset="0"/>
              </a:rPr>
              <a:t>dumped </a:t>
            </a:r>
            <a:r>
              <a:rPr lang="en-US" altLang="en-US" sz="2800" dirty="0">
                <a:solidFill>
                  <a:schemeClr val="accent1"/>
                </a:solidFill>
                <a:latin typeface="Bree Serif" panose="02000503040000020004" pitchFamily="2" charset="0"/>
                <a:cs typeface="Arial" panose="020B0604020202020204" pitchFamily="34" charset="0"/>
              </a:rPr>
              <a:t>into the Pelham Bay Landfill</a:t>
            </a:r>
            <a:r>
              <a:rPr lang="en-US" altLang="en-US" dirty="0">
                <a:solidFill>
                  <a:schemeClr val="accent1"/>
                </a:solidFill>
                <a:latin typeface="Bree Serif" panose="02000503040000020004" pitchFamily="2" charset="0"/>
                <a:cs typeface="Arial" panose="020B0604020202020204" pitchFamily="34" charset="0"/>
              </a:rPr>
              <a:t>, located in the Bronx. Many of chemicals were toxic and seeped into the surrounding water, soil, and air. </a:t>
            </a:r>
          </a:p>
          <a:p>
            <a:pPr lvl="0" eaLnBrk="0" fontAlgn="base" hangingPunct="0">
              <a:spcBef>
                <a:spcPct val="0"/>
              </a:spcBef>
              <a:spcAft>
                <a:spcPct val="0"/>
              </a:spcAft>
            </a:pPr>
            <a:endParaRPr lang="en-US" altLang="en-US" dirty="0">
              <a:solidFill>
                <a:schemeClr val="accent1"/>
              </a:solidFill>
              <a:latin typeface="Bree Serif" panose="02000503040000020004" pitchFamily="2" charset="0"/>
              <a:cs typeface="Arial" panose="020B0604020202020204" pitchFamily="34" charset="0"/>
            </a:endParaRPr>
          </a:p>
          <a:p>
            <a:pPr lvl="0" eaLnBrk="0" fontAlgn="base" hangingPunct="0">
              <a:spcBef>
                <a:spcPct val="0"/>
              </a:spcBef>
              <a:spcAft>
                <a:spcPct val="0"/>
              </a:spcAft>
            </a:pPr>
            <a:r>
              <a:rPr lang="en-US" altLang="en-US" dirty="0">
                <a:solidFill>
                  <a:schemeClr val="accent1"/>
                </a:solidFill>
                <a:latin typeface="Bree Serif" panose="02000503040000020004" pitchFamily="2" charset="0"/>
                <a:cs typeface="Arial" panose="020B0604020202020204" pitchFamily="34" charset="0"/>
              </a:rPr>
              <a:t>A decade later, numerous neighborhood children developed Acute Lymphoblastic Leukemia, believed to be a result of the illegal dumping. Three children died before they reached their teens, and those that survived spent their childhood dealing with this terrible disease. Many still stuffer side effects from the treatment to this day.</a:t>
            </a:r>
          </a:p>
          <a:p>
            <a:pPr lvl="0" eaLnBrk="0" fontAlgn="base" hangingPunct="0">
              <a:spcBef>
                <a:spcPct val="0"/>
              </a:spcBef>
              <a:spcAft>
                <a:spcPct val="0"/>
              </a:spcAft>
            </a:pPr>
            <a:endParaRPr kumimoji="0" lang="en-US" altLang="en-US" sz="3200" i="0" u="none" strike="noStrike" cap="none" normalizeH="0" baseline="0" dirty="0">
              <a:ln>
                <a:noFill/>
              </a:ln>
              <a:solidFill>
                <a:schemeClr val="accent1"/>
              </a:solidFill>
              <a:effectLst/>
              <a:latin typeface="Bree Serif" panose="02000503040000020004" pitchFamily="2" charset="0"/>
            </a:endParaRPr>
          </a:p>
        </p:txBody>
      </p:sp>
      <p:sp>
        <p:nvSpPr>
          <p:cNvPr id="8" name="Rectangle 7">
            <a:extLst>
              <a:ext uri="{FF2B5EF4-FFF2-40B4-BE49-F238E27FC236}">
                <a16:creationId xmlns:a16="http://schemas.microsoft.com/office/drawing/2014/main" id="{49ED89E5-665C-44B9-8C4C-06B98E0D6F6F}"/>
              </a:ext>
            </a:extLst>
          </p:cNvPr>
          <p:cNvSpPr/>
          <p:nvPr/>
        </p:nvSpPr>
        <p:spPr>
          <a:xfrm>
            <a:off x="6096000" y="6325232"/>
            <a:ext cx="6096000" cy="954107"/>
          </a:xfrm>
          <a:prstGeom prst="rect">
            <a:avLst/>
          </a:prstGeom>
        </p:spPr>
        <p:txBody>
          <a:bodyPr>
            <a:spAutoFit/>
          </a:bodyPr>
          <a:lstStyle/>
          <a:p>
            <a:br>
              <a:rPr lang="en-US" sz="1400" b="0" dirty="0">
                <a:solidFill>
                  <a:schemeClr val="bg1">
                    <a:lumMod val="50000"/>
                  </a:schemeClr>
                </a:solidFill>
                <a:effectLst/>
              </a:rPr>
            </a:br>
            <a:r>
              <a:rPr lang="en-US" sz="1400" i="1" dirty="0">
                <a:solidFill>
                  <a:schemeClr val="bg1">
                    <a:lumMod val="50000"/>
                  </a:schemeClr>
                </a:solidFill>
                <a:latin typeface="Arial" panose="020B0604020202020204" pitchFamily="34" charset="0"/>
              </a:rPr>
              <a:t>http://www.jamesgrebey.com/the-true-cost-of-the-pelham-bay-landfill-case/</a:t>
            </a:r>
            <a:endParaRPr lang="en-US" sz="1400" b="0" dirty="0">
              <a:solidFill>
                <a:schemeClr val="bg1">
                  <a:lumMod val="50000"/>
                </a:schemeClr>
              </a:solidFill>
              <a:effectLst/>
            </a:endParaRPr>
          </a:p>
          <a:p>
            <a:br>
              <a:rPr lang="en-US" sz="1400" dirty="0">
                <a:solidFill>
                  <a:schemeClr val="bg1">
                    <a:lumMod val="50000"/>
                  </a:schemeClr>
                </a:solidFill>
              </a:rPr>
            </a:br>
            <a:endParaRPr lang="en-US" sz="1400" dirty="0">
              <a:solidFill>
                <a:schemeClr val="bg1">
                  <a:lumMod val="50000"/>
                </a:schemeClr>
              </a:solidFill>
            </a:endParaRPr>
          </a:p>
        </p:txBody>
      </p:sp>
      <p:pic>
        <p:nvPicPr>
          <p:cNvPr id="2" name="Picture 1">
            <a:extLst>
              <a:ext uri="{FF2B5EF4-FFF2-40B4-BE49-F238E27FC236}">
                <a16:creationId xmlns:a16="http://schemas.microsoft.com/office/drawing/2014/main" id="{0BA4CFEF-0454-45D6-BA72-4298B2EE48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8076" y="111760"/>
            <a:ext cx="606697" cy="558800"/>
          </a:xfrm>
          <a:prstGeom prst="rect">
            <a:avLst/>
          </a:prstGeom>
        </p:spPr>
      </p:pic>
    </p:spTree>
    <p:extLst>
      <p:ext uri="{BB962C8B-B14F-4D97-AF65-F5344CB8AC3E}">
        <p14:creationId xmlns:p14="http://schemas.microsoft.com/office/powerpoint/2010/main" val="3473314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AF01E1-818D-4675-AA26-1F3A4408079D}"/>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b="13217"/>
          <a:stretch/>
        </p:blipFill>
        <p:spPr>
          <a:xfrm>
            <a:off x="128126" y="0"/>
            <a:ext cx="7766391" cy="4935415"/>
          </a:xfrm>
          <a:prstGeom prst="rect">
            <a:avLst/>
          </a:prstGeom>
        </p:spPr>
      </p:pic>
      <p:grpSp>
        <p:nvGrpSpPr>
          <p:cNvPr id="3" name="Group 2">
            <a:extLst>
              <a:ext uri="{FF2B5EF4-FFF2-40B4-BE49-F238E27FC236}">
                <a16:creationId xmlns:a16="http://schemas.microsoft.com/office/drawing/2014/main" id="{D8548BA7-4335-4D4F-AD13-3CEF3D74179C}"/>
              </a:ext>
            </a:extLst>
          </p:cNvPr>
          <p:cNvGrpSpPr/>
          <p:nvPr/>
        </p:nvGrpSpPr>
        <p:grpSpPr>
          <a:xfrm>
            <a:off x="4096118" y="0"/>
            <a:ext cx="7805831" cy="6858000"/>
            <a:chOff x="3230879" y="0"/>
            <a:chExt cx="8095883" cy="6993272"/>
          </a:xfrm>
        </p:grpSpPr>
        <p:pic>
          <p:nvPicPr>
            <p:cNvPr id="6" name="Shape 690">
              <a:extLst>
                <a:ext uri="{FF2B5EF4-FFF2-40B4-BE49-F238E27FC236}">
                  <a16:creationId xmlns:a16="http://schemas.microsoft.com/office/drawing/2014/main" id="{319F9C71-C895-4772-9F50-E25081E5A674}"/>
                </a:ext>
              </a:extLst>
            </p:cNvPr>
            <p:cNvPicPr preferRelativeResize="0"/>
            <p:nvPr/>
          </p:nvPicPr>
          <p:blipFill rotWithShape="1">
            <a:blip r:embed="rId4" cstate="email">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3230879" y="4317590"/>
              <a:ext cx="3939541" cy="2675682"/>
            </a:xfrm>
            <a:prstGeom prst="plus">
              <a:avLst>
                <a:gd name="adj" fmla="val 0"/>
              </a:avLst>
            </a:prstGeom>
            <a:noFill/>
            <a:ln>
              <a:noFill/>
            </a:ln>
          </p:spPr>
        </p:pic>
        <p:pic>
          <p:nvPicPr>
            <p:cNvPr id="7" name="Shape 690">
              <a:extLst>
                <a:ext uri="{FF2B5EF4-FFF2-40B4-BE49-F238E27FC236}">
                  <a16:creationId xmlns:a16="http://schemas.microsoft.com/office/drawing/2014/main" id="{026C7CBB-A9E2-4070-8BFB-26D9DB1AC855}"/>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70421" y="0"/>
              <a:ext cx="4156341" cy="6993272"/>
            </a:xfrm>
            <a:prstGeom prst="plus">
              <a:avLst>
                <a:gd name="adj" fmla="val 0"/>
              </a:avLst>
            </a:prstGeom>
            <a:noFill/>
            <a:ln>
              <a:noFill/>
            </a:ln>
          </p:spPr>
        </p:pic>
      </p:grpSp>
    </p:spTree>
    <p:extLst>
      <p:ext uri="{BB962C8B-B14F-4D97-AF65-F5344CB8AC3E}">
        <p14:creationId xmlns:p14="http://schemas.microsoft.com/office/powerpoint/2010/main" val="3762263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AF82DA-169E-4816-81DB-BB5D86A72907}"/>
              </a:ext>
            </a:extLst>
          </p:cNvPr>
          <p:cNvGrpSpPr/>
          <p:nvPr/>
        </p:nvGrpSpPr>
        <p:grpSpPr>
          <a:xfrm>
            <a:off x="1" y="1"/>
            <a:ext cx="7674116" cy="5090746"/>
            <a:chOff x="4124324" y="-452283"/>
            <a:chExt cx="8067676" cy="5351820"/>
          </a:xfrm>
        </p:grpSpPr>
        <p:pic>
          <p:nvPicPr>
            <p:cNvPr id="2" name="Picture 1">
              <a:extLst>
                <a:ext uri="{FF2B5EF4-FFF2-40B4-BE49-F238E27FC236}">
                  <a16:creationId xmlns:a16="http://schemas.microsoft.com/office/drawing/2014/main" id="{8CC23A1E-75F9-4D3C-89CC-F0FE474EC6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24325" y="4223262"/>
              <a:ext cx="8067675" cy="676275"/>
            </a:xfrm>
            <a:prstGeom prst="rect">
              <a:avLst/>
            </a:prstGeom>
          </p:spPr>
        </p:pic>
        <p:pic>
          <p:nvPicPr>
            <p:cNvPr id="7" name="Picture 6">
              <a:extLst>
                <a:ext uri="{FF2B5EF4-FFF2-40B4-BE49-F238E27FC236}">
                  <a16:creationId xmlns:a16="http://schemas.microsoft.com/office/drawing/2014/main" id="{7C6B1AB4-0C79-46D7-88AD-BF6D306E63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24324" y="-452283"/>
              <a:ext cx="8067675" cy="4803058"/>
            </a:xfrm>
            <a:prstGeom prst="rect">
              <a:avLst/>
            </a:prstGeom>
          </p:spPr>
        </p:pic>
      </p:grpSp>
      <p:pic>
        <p:nvPicPr>
          <p:cNvPr id="6" name="Picture 5">
            <a:extLst>
              <a:ext uri="{FF2B5EF4-FFF2-40B4-BE49-F238E27FC236}">
                <a16:creationId xmlns:a16="http://schemas.microsoft.com/office/drawing/2014/main" id="{F163361B-72CA-438B-A4A4-E315DA7A4325}"/>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7779" y="2489103"/>
            <a:ext cx="4776208" cy="3628350"/>
          </a:xfrm>
          <a:prstGeom prst="rect">
            <a:avLst/>
          </a:prstGeom>
        </p:spPr>
      </p:pic>
    </p:spTree>
    <p:extLst>
      <p:ext uri="{BB962C8B-B14F-4D97-AF65-F5344CB8AC3E}">
        <p14:creationId xmlns:p14="http://schemas.microsoft.com/office/powerpoint/2010/main" val="1632603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C8DB7D1A-E88D-4391-8B6E-9BA6F7B62C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543" y="1779650"/>
            <a:ext cx="4267200" cy="2799724"/>
          </a:xfrm>
          <a:prstGeom prst="rect">
            <a:avLst/>
          </a:prstGeom>
        </p:spPr>
      </p:pic>
      <p:pic>
        <p:nvPicPr>
          <p:cNvPr id="3" name="Picture 2">
            <a:extLst>
              <a:ext uri="{FF2B5EF4-FFF2-40B4-BE49-F238E27FC236}">
                <a16:creationId xmlns:a16="http://schemas.microsoft.com/office/drawing/2014/main" id="{91281098-668D-4349-A988-634815FAC8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9743" y="400102"/>
            <a:ext cx="6919788" cy="6457898"/>
          </a:xfrm>
          <a:prstGeom prst="rect">
            <a:avLst/>
          </a:prstGeom>
        </p:spPr>
      </p:pic>
    </p:spTree>
    <p:extLst>
      <p:ext uri="{BB962C8B-B14F-4D97-AF65-F5344CB8AC3E}">
        <p14:creationId xmlns:p14="http://schemas.microsoft.com/office/powerpoint/2010/main" val="4230834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sp>
        <p:nvSpPr>
          <p:cNvPr id="5" name="Rectangle 4"/>
          <p:cNvSpPr/>
          <p:nvPr/>
        </p:nvSpPr>
        <p:spPr>
          <a:xfrm>
            <a:off x="1524000" y="5448300"/>
            <a:ext cx="9144000" cy="114300"/>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charset="0"/>
            </a:endParaRPr>
          </a:p>
        </p:txBody>
      </p:sp>
      <p:pic>
        <p:nvPicPr>
          <p:cNvPr id="3" name="Picture 2">
            <a:extLst>
              <a:ext uri="{FF2B5EF4-FFF2-40B4-BE49-F238E27FC236}">
                <a16:creationId xmlns:a16="http://schemas.microsoft.com/office/drawing/2014/main" id="{439D629B-418B-4431-8D50-70EA3C252C40}"/>
              </a:ext>
            </a:extLst>
          </p:cNvPr>
          <p:cNvPicPr>
            <a:picLocks noChangeAspect="1"/>
          </p:cNvPicPr>
          <p:nvPr/>
        </p:nvPicPr>
        <p:blipFill>
          <a:blip r:embed="rId4"/>
          <a:stretch>
            <a:fillRect/>
          </a:stretch>
        </p:blipFill>
        <p:spPr>
          <a:xfrm>
            <a:off x="1595661" y="0"/>
            <a:ext cx="9072339" cy="6858000"/>
          </a:xfrm>
          <a:prstGeom prst="rect">
            <a:avLst/>
          </a:prstGeom>
        </p:spPr>
      </p:pic>
    </p:spTree>
    <p:extLst>
      <p:ext uri="{BB962C8B-B14F-4D97-AF65-F5344CB8AC3E}">
        <p14:creationId xmlns:p14="http://schemas.microsoft.com/office/powerpoint/2010/main" val="381818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61E26854-CB52-4CAA-8451-9C1D9E146E27}"/>
              </a:ext>
            </a:extLst>
          </p:cNvPr>
          <p:cNvPicPr>
            <a:picLocks noChangeAspect="1"/>
          </p:cNvPicPr>
          <p:nvPr/>
        </p:nvPicPr>
        <p:blipFill>
          <a:blip r:embed="rId4"/>
          <a:stretch>
            <a:fillRect/>
          </a:stretch>
        </p:blipFill>
        <p:spPr>
          <a:xfrm>
            <a:off x="2099430" y="162232"/>
            <a:ext cx="8568571" cy="6695769"/>
          </a:xfrm>
          <a:prstGeom prst="rect">
            <a:avLst/>
          </a:prstGeom>
        </p:spPr>
      </p:pic>
    </p:spTree>
    <p:extLst>
      <p:ext uri="{BB962C8B-B14F-4D97-AF65-F5344CB8AC3E}">
        <p14:creationId xmlns:p14="http://schemas.microsoft.com/office/powerpoint/2010/main" val="2650872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18426-589D-42BA-AA97-DD74CC77F770}"/>
              </a:ext>
            </a:extLst>
          </p:cNvPr>
          <p:cNvPicPr>
            <a:picLocks noChangeAspect="1"/>
          </p:cNvPicPr>
          <p:nvPr/>
        </p:nvPicPr>
        <p:blipFill>
          <a:blip r:embed="rId3"/>
          <a:stretch>
            <a:fillRect/>
          </a:stretch>
        </p:blipFill>
        <p:spPr>
          <a:xfrm>
            <a:off x="2071687" y="390525"/>
            <a:ext cx="8048625" cy="6076950"/>
          </a:xfrm>
          <a:prstGeom prst="rect">
            <a:avLst/>
          </a:prstGeom>
        </p:spPr>
      </p:pic>
    </p:spTree>
    <p:extLst>
      <p:ext uri="{BB962C8B-B14F-4D97-AF65-F5344CB8AC3E}">
        <p14:creationId xmlns:p14="http://schemas.microsoft.com/office/powerpoint/2010/main" val="162018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58D98-3C80-4A13-8FF6-86C08A16FA12}"/>
              </a:ext>
            </a:extLst>
          </p:cNvPr>
          <p:cNvPicPr>
            <a:picLocks noChangeAspect="1"/>
          </p:cNvPicPr>
          <p:nvPr/>
        </p:nvPicPr>
        <p:blipFill>
          <a:blip r:embed="rId3"/>
          <a:stretch>
            <a:fillRect/>
          </a:stretch>
        </p:blipFill>
        <p:spPr>
          <a:xfrm>
            <a:off x="1524000" y="475828"/>
            <a:ext cx="8446108" cy="6382172"/>
          </a:xfrm>
          <a:prstGeom prst="rect">
            <a:avLst/>
          </a:prstGeom>
        </p:spPr>
      </p:pic>
    </p:spTree>
    <p:extLst>
      <p:ext uri="{BB962C8B-B14F-4D97-AF65-F5344CB8AC3E}">
        <p14:creationId xmlns:p14="http://schemas.microsoft.com/office/powerpoint/2010/main" val="2458115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3335907E-5C26-47C6-A8FB-4739A6780D71}"/>
              </a:ext>
            </a:extLst>
          </p:cNvPr>
          <p:cNvPicPr>
            <a:picLocks noChangeAspect="1"/>
          </p:cNvPicPr>
          <p:nvPr/>
        </p:nvPicPr>
        <p:blipFill>
          <a:blip r:embed="rId4"/>
          <a:stretch>
            <a:fillRect/>
          </a:stretch>
        </p:blipFill>
        <p:spPr>
          <a:xfrm>
            <a:off x="2581276" y="704850"/>
            <a:ext cx="8086725" cy="6153150"/>
          </a:xfrm>
          <a:prstGeom prst="rect">
            <a:avLst/>
          </a:prstGeom>
        </p:spPr>
      </p:pic>
    </p:spTree>
    <p:extLst>
      <p:ext uri="{BB962C8B-B14F-4D97-AF65-F5344CB8AC3E}">
        <p14:creationId xmlns:p14="http://schemas.microsoft.com/office/powerpoint/2010/main" val="3412682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4F5ADC5E-5E1B-47A0-9DF1-60AC345171C1}"/>
              </a:ext>
            </a:extLst>
          </p:cNvPr>
          <p:cNvPicPr>
            <a:picLocks noChangeAspect="1"/>
          </p:cNvPicPr>
          <p:nvPr/>
        </p:nvPicPr>
        <p:blipFill>
          <a:blip r:embed="rId4"/>
          <a:stretch>
            <a:fillRect/>
          </a:stretch>
        </p:blipFill>
        <p:spPr>
          <a:xfrm>
            <a:off x="47625" y="0"/>
            <a:ext cx="8105775" cy="6105525"/>
          </a:xfrm>
          <a:prstGeom prst="rect">
            <a:avLst/>
          </a:prstGeom>
        </p:spPr>
      </p:pic>
    </p:spTree>
    <p:extLst>
      <p:ext uri="{BB962C8B-B14F-4D97-AF65-F5344CB8AC3E}">
        <p14:creationId xmlns:p14="http://schemas.microsoft.com/office/powerpoint/2010/main" val="2834620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4CA97827-2B23-4B3F-A0F9-CD2EB1DEFC58}"/>
              </a:ext>
            </a:extLst>
          </p:cNvPr>
          <p:cNvPicPr>
            <a:picLocks noChangeAspect="1"/>
          </p:cNvPicPr>
          <p:nvPr/>
        </p:nvPicPr>
        <p:blipFill>
          <a:blip r:embed="rId4"/>
          <a:stretch>
            <a:fillRect/>
          </a:stretch>
        </p:blipFill>
        <p:spPr>
          <a:xfrm>
            <a:off x="2714626" y="790576"/>
            <a:ext cx="7953375" cy="6067425"/>
          </a:xfrm>
          <a:prstGeom prst="rect">
            <a:avLst/>
          </a:prstGeom>
        </p:spPr>
      </p:pic>
    </p:spTree>
    <p:extLst>
      <p:ext uri="{BB962C8B-B14F-4D97-AF65-F5344CB8AC3E}">
        <p14:creationId xmlns:p14="http://schemas.microsoft.com/office/powerpoint/2010/main" val="1796639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F13087D9-EAC9-4CC5-A2C9-B08F5D89F0EC}"/>
              </a:ext>
            </a:extLst>
          </p:cNvPr>
          <p:cNvPicPr>
            <a:picLocks noChangeAspect="1"/>
          </p:cNvPicPr>
          <p:nvPr/>
        </p:nvPicPr>
        <p:blipFill>
          <a:blip r:embed="rId4"/>
          <a:stretch>
            <a:fillRect/>
          </a:stretch>
        </p:blipFill>
        <p:spPr>
          <a:xfrm>
            <a:off x="2667000" y="771526"/>
            <a:ext cx="8001000" cy="6086475"/>
          </a:xfrm>
          <a:prstGeom prst="rect">
            <a:avLst/>
          </a:prstGeom>
        </p:spPr>
      </p:pic>
    </p:spTree>
    <p:extLst>
      <p:ext uri="{BB962C8B-B14F-4D97-AF65-F5344CB8AC3E}">
        <p14:creationId xmlns:p14="http://schemas.microsoft.com/office/powerpoint/2010/main" val="1965219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E9D9B84F-3530-4DB5-B02E-329356137D27}"/>
              </a:ext>
            </a:extLst>
          </p:cNvPr>
          <p:cNvPicPr>
            <a:picLocks noChangeAspect="1"/>
          </p:cNvPicPr>
          <p:nvPr/>
        </p:nvPicPr>
        <p:blipFill>
          <a:blip r:embed="rId4"/>
          <a:stretch>
            <a:fillRect/>
          </a:stretch>
        </p:blipFill>
        <p:spPr>
          <a:xfrm>
            <a:off x="2381250" y="657226"/>
            <a:ext cx="8286750" cy="6200775"/>
          </a:xfrm>
          <a:prstGeom prst="rect">
            <a:avLst/>
          </a:prstGeom>
        </p:spPr>
      </p:pic>
    </p:spTree>
    <p:extLst>
      <p:ext uri="{BB962C8B-B14F-4D97-AF65-F5344CB8AC3E}">
        <p14:creationId xmlns:p14="http://schemas.microsoft.com/office/powerpoint/2010/main" val="3686995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4BA50EA0-010B-4AEF-8167-4210675D26A8}"/>
              </a:ext>
            </a:extLst>
          </p:cNvPr>
          <p:cNvPicPr>
            <a:picLocks noChangeAspect="1"/>
          </p:cNvPicPr>
          <p:nvPr/>
        </p:nvPicPr>
        <p:blipFill>
          <a:blip r:embed="rId4"/>
          <a:stretch>
            <a:fillRect/>
          </a:stretch>
        </p:blipFill>
        <p:spPr>
          <a:xfrm>
            <a:off x="2733676" y="809626"/>
            <a:ext cx="7934325" cy="6048375"/>
          </a:xfrm>
          <a:prstGeom prst="rect">
            <a:avLst/>
          </a:prstGeom>
        </p:spPr>
      </p:pic>
    </p:spTree>
    <p:extLst>
      <p:ext uri="{BB962C8B-B14F-4D97-AF65-F5344CB8AC3E}">
        <p14:creationId xmlns:p14="http://schemas.microsoft.com/office/powerpoint/2010/main" val="311365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517F39BA-2332-4C09-A87D-30213F1DC6CC}"/>
              </a:ext>
            </a:extLst>
          </p:cNvPr>
          <p:cNvPicPr>
            <a:picLocks noChangeAspect="1"/>
          </p:cNvPicPr>
          <p:nvPr/>
        </p:nvPicPr>
        <p:blipFill>
          <a:blip r:embed="rId4"/>
          <a:stretch>
            <a:fillRect/>
          </a:stretch>
        </p:blipFill>
        <p:spPr>
          <a:xfrm>
            <a:off x="2790826" y="914400"/>
            <a:ext cx="7877175" cy="5943600"/>
          </a:xfrm>
          <a:prstGeom prst="rect">
            <a:avLst/>
          </a:prstGeom>
        </p:spPr>
      </p:pic>
    </p:spTree>
    <p:extLst>
      <p:ext uri="{BB962C8B-B14F-4D97-AF65-F5344CB8AC3E}">
        <p14:creationId xmlns:p14="http://schemas.microsoft.com/office/powerpoint/2010/main" val="1373499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07560C07-0317-42A4-9B55-2E4141CBFAE0}"/>
              </a:ext>
            </a:extLst>
          </p:cNvPr>
          <p:cNvPicPr>
            <a:picLocks noChangeAspect="1"/>
          </p:cNvPicPr>
          <p:nvPr/>
        </p:nvPicPr>
        <p:blipFill>
          <a:blip r:embed="rId4"/>
          <a:stretch>
            <a:fillRect/>
          </a:stretch>
        </p:blipFill>
        <p:spPr>
          <a:xfrm>
            <a:off x="2752726" y="628651"/>
            <a:ext cx="7915275" cy="6238875"/>
          </a:xfrm>
          <a:prstGeom prst="rect">
            <a:avLst/>
          </a:prstGeom>
        </p:spPr>
      </p:pic>
    </p:spTree>
    <p:extLst>
      <p:ext uri="{BB962C8B-B14F-4D97-AF65-F5344CB8AC3E}">
        <p14:creationId xmlns:p14="http://schemas.microsoft.com/office/powerpoint/2010/main" val="16247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99945075-BE1B-48CB-875F-7B7F5E0BCC62}"/>
              </a:ext>
            </a:extLst>
          </p:cNvPr>
          <p:cNvPicPr>
            <a:picLocks noChangeAspect="1"/>
          </p:cNvPicPr>
          <p:nvPr/>
        </p:nvPicPr>
        <p:blipFill>
          <a:blip r:embed="rId4"/>
          <a:stretch>
            <a:fillRect/>
          </a:stretch>
        </p:blipFill>
        <p:spPr>
          <a:xfrm>
            <a:off x="2628900" y="828676"/>
            <a:ext cx="8058150" cy="6029325"/>
          </a:xfrm>
          <a:prstGeom prst="rect">
            <a:avLst/>
          </a:prstGeom>
        </p:spPr>
      </p:pic>
    </p:spTree>
    <p:extLst>
      <p:ext uri="{BB962C8B-B14F-4D97-AF65-F5344CB8AC3E}">
        <p14:creationId xmlns:p14="http://schemas.microsoft.com/office/powerpoint/2010/main" val="667634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B4F7D0-C14A-42EE-9E2C-F027538A1F9B}"/>
              </a:ext>
            </a:extLst>
          </p:cNvPr>
          <p:cNvPicPr>
            <a:picLocks noChangeAspect="1"/>
          </p:cNvPicPr>
          <p:nvPr/>
        </p:nvPicPr>
        <p:blipFill>
          <a:blip r:embed="rId3"/>
          <a:stretch>
            <a:fillRect/>
          </a:stretch>
        </p:blipFill>
        <p:spPr>
          <a:xfrm>
            <a:off x="2005012" y="385762"/>
            <a:ext cx="8181975" cy="6086475"/>
          </a:xfrm>
          <a:prstGeom prst="rect">
            <a:avLst/>
          </a:prstGeom>
        </p:spPr>
      </p:pic>
    </p:spTree>
    <p:extLst>
      <p:ext uri="{BB962C8B-B14F-4D97-AF65-F5344CB8AC3E}">
        <p14:creationId xmlns:p14="http://schemas.microsoft.com/office/powerpoint/2010/main" val="2922769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3920D3B8-0624-4E50-8FCA-0A1A8AFC5558}"/>
              </a:ext>
            </a:extLst>
          </p:cNvPr>
          <p:cNvPicPr>
            <a:picLocks noChangeAspect="1"/>
          </p:cNvPicPr>
          <p:nvPr/>
        </p:nvPicPr>
        <p:blipFill>
          <a:blip r:embed="rId4"/>
          <a:stretch>
            <a:fillRect/>
          </a:stretch>
        </p:blipFill>
        <p:spPr>
          <a:xfrm>
            <a:off x="2714626" y="781050"/>
            <a:ext cx="7953375" cy="6076950"/>
          </a:xfrm>
          <a:prstGeom prst="rect">
            <a:avLst/>
          </a:prstGeom>
        </p:spPr>
      </p:pic>
    </p:spTree>
    <p:extLst>
      <p:ext uri="{BB962C8B-B14F-4D97-AF65-F5344CB8AC3E}">
        <p14:creationId xmlns:p14="http://schemas.microsoft.com/office/powerpoint/2010/main" val="268066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86B018CF-F371-411A-BD7D-CF1C9579606F}"/>
              </a:ext>
            </a:extLst>
          </p:cNvPr>
          <p:cNvPicPr>
            <a:picLocks noChangeAspect="1"/>
          </p:cNvPicPr>
          <p:nvPr/>
        </p:nvPicPr>
        <p:blipFill>
          <a:blip r:embed="rId4"/>
          <a:stretch>
            <a:fillRect/>
          </a:stretch>
        </p:blipFill>
        <p:spPr>
          <a:xfrm>
            <a:off x="2638426" y="714376"/>
            <a:ext cx="8029575" cy="6143625"/>
          </a:xfrm>
          <a:prstGeom prst="rect">
            <a:avLst/>
          </a:prstGeom>
        </p:spPr>
      </p:pic>
    </p:spTree>
    <p:extLst>
      <p:ext uri="{BB962C8B-B14F-4D97-AF65-F5344CB8AC3E}">
        <p14:creationId xmlns:p14="http://schemas.microsoft.com/office/powerpoint/2010/main" val="2902205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8E1C62A2-7C98-4718-B1E4-C8D611356B3D}"/>
              </a:ext>
            </a:extLst>
          </p:cNvPr>
          <p:cNvPicPr>
            <a:picLocks noChangeAspect="1"/>
          </p:cNvPicPr>
          <p:nvPr/>
        </p:nvPicPr>
        <p:blipFill>
          <a:blip r:embed="rId4"/>
          <a:stretch>
            <a:fillRect/>
          </a:stretch>
        </p:blipFill>
        <p:spPr>
          <a:xfrm>
            <a:off x="2733676" y="790576"/>
            <a:ext cx="7934325" cy="6067425"/>
          </a:xfrm>
          <a:prstGeom prst="rect">
            <a:avLst/>
          </a:prstGeom>
        </p:spPr>
      </p:pic>
    </p:spTree>
    <p:extLst>
      <p:ext uri="{BB962C8B-B14F-4D97-AF65-F5344CB8AC3E}">
        <p14:creationId xmlns:p14="http://schemas.microsoft.com/office/powerpoint/2010/main" val="1211110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372D5-0265-401D-B0B9-C03499F9CFB3}"/>
              </a:ext>
            </a:extLst>
          </p:cNvPr>
          <p:cNvPicPr>
            <a:picLocks noChangeAspect="1"/>
          </p:cNvPicPr>
          <p:nvPr/>
        </p:nvPicPr>
        <p:blipFill>
          <a:blip r:embed="rId3"/>
          <a:stretch>
            <a:fillRect/>
          </a:stretch>
        </p:blipFill>
        <p:spPr>
          <a:xfrm>
            <a:off x="2230293" y="256022"/>
            <a:ext cx="8086725" cy="6029325"/>
          </a:xfrm>
          <a:prstGeom prst="rect">
            <a:avLst/>
          </a:prstGeom>
        </p:spPr>
      </p:pic>
    </p:spTree>
    <p:extLst>
      <p:ext uri="{BB962C8B-B14F-4D97-AF65-F5344CB8AC3E}">
        <p14:creationId xmlns:p14="http://schemas.microsoft.com/office/powerpoint/2010/main" val="1302688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A4AA4310-CE2B-4649-8037-974D372F401B}"/>
              </a:ext>
            </a:extLst>
          </p:cNvPr>
          <p:cNvPicPr>
            <a:picLocks noChangeAspect="1"/>
          </p:cNvPicPr>
          <p:nvPr/>
        </p:nvPicPr>
        <p:blipFill>
          <a:blip r:embed="rId4"/>
          <a:stretch>
            <a:fillRect/>
          </a:stretch>
        </p:blipFill>
        <p:spPr>
          <a:xfrm>
            <a:off x="5534026" y="28576"/>
            <a:ext cx="5133975" cy="6810375"/>
          </a:xfrm>
          <a:prstGeom prst="rect">
            <a:avLst/>
          </a:prstGeom>
        </p:spPr>
      </p:pic>
    </p:spTree>
    <p:extLst>
      <p:ext uri="{BB962C8B-B14F-4D97-AF65-F5344CB8AC3E}">
        <p14:creationId xmlns:p14="http://schemas.microsoft.com/office/powerpoint/2010/main" val="3403963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52179BBF-850F-4473-A858-F6507DBFCFAB}"/>
              </a:ext>
            </a:extLst>
          </p:cNvPr>
          <p:cNvPicPr>
            <a:picLocks noChangeAspect="1"/>
          </p:cNvPicPr>
          <p:nvPr/>
        </p:nvPicPr>
        <p:blipFill>
          <a:blip r:embed="rId4"/>
          <a:stretch>
            <a:fillRect/>
          </a:stretch>
        </p:blipFill>
        <p:spPr>
          <a:xfrm>
            <a:off x="5410201" y="501144"/>
            <a:ext cx="5262562" cy="6356857"/>
          </a:xfrm>
          <a:prstGeom prst="rect">
            <a:avLst/>
          </a:prstGeom>
        </p:spPr>
      </p:pic>
    </p:spTree>
    <p:extLst>
      <p:ext uri="{BB962C8B-B14F-4D97-AF65-F5344CB8AC3E}">
        <p14:creationId xmlns:p14="http://schemas.microsoft.com/office/powerpoint/2010/main" val="3219078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C5E227B6-B20D-44C0-AF1B-C9BB3B2F1BE6}"/>
              </a:ext>
            </a:extLst>
          </p:cNvPr>
          <p:cNvPicPr>
            <a:picLocks noChangeAspect="1"/>
          </p:cNvPicPr>
          <p:nvPr/>
        </p:nvPicPr>
        <p:blipFill>
          <a:blip r:embed="rId4"/>
          <a:stretch>
            <a:fillRect/>
          </a:stretch>
        </p:blipFill>
        <p:spPr>
          <a:xfrm>
            <a:off x="2571750" y="657226"/>
            <a:ext cx="8096250" cy="6200775"/>
          </a:xfrm>
          <a:prstGeom prst="rect">
            <a:avLst/>
          </a:prstGeom>
        </p:spPr>
      </p:pic>
    </p:spTree>
    <p:extLst>
      <p:ext uri="{BB962C8B-B14F-4D97-AF65-F5344CB8AC3E}">
        <p14:creationId xmlns:p14="http://schemas.microsoft.com/office/powerpoint/2010/main" val="453957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9C3C7432-213A-4F73-9AE9-954BBAFC35EA}"/>
              </a:ext>
            </a:extLst>
          </p:cNvPr>
          <p:cNvPicPr>
            <a:picLocks noChangeAspect="1"/>
          </p:cNvPicPr>
          <p:nvPr/>
        </p:nvPicPr>
        <p:blipFill>
          <a:blip r:embed="rId4"/>
          <a:stretch>
            <a:fillRect/>
          </a:stretch>
        </p:blipFill>
        <p:spPr>
          <a:xfrm>
            <a:off x="2686050" y="819150"/>
            <a:ext cx="7981950" cy="6038850"/>
          </a:xfrm>
          <a:prstGeom prst="rect">
            <a:avLst/>
          </a:prstGeom>
        </p:spPr>
      </p:pic>
    </p:spTree>
    <p:extLst>
      <p:ext uri="{BB962C8B-B14F-4D97-AF65-F5344CB8AC3E}">
        <p14:creationId xmlns:p14="http://schemas.microsoft.com/office/powerpoint/2010/main" val="2781727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69815106-7A10-437B-807B-9B2C21B3FF16}"/>
              </a:ext>
            </a:extLst>
          </p:cNvPr>
          <p:cNvPicPr>
            <a:picLocks noChangeAspect="1"/>
          </p:cNvPicPr>
          <p:nvPr/>
        </p:nvPicPr>
        <p:blipFill>
          <a:blip r:embed="rId4"/>
          <a:stretch>
            <a:fillRect/>
          </a:stretch>
        </p:blipFill>
        <p:spPr>
          <a:xfrm>
            <a:off x="2714626" y="876300"/>
            <a:ext cx="7953375" cy="5981700"/>
          </a:xfrm>
          <a:prstGeom prst="rect">
            <a:avLst/>
          </a:prstGeom>
        </p:spPr>
      </p:pic>
    </p:spTree>
    <p:extLst>
      <p:ext uri="{BB962C8B-B14F-4D97-AF65-F5344CB8AC3E}">
        <p14:creationId xmlns:p14="http://schemas.microsoft.com/office/powerpoint/2010/main" val="330078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983DEE56-3621-46D9-80C6-469A3468F258}"/>
              </a:ext>
            </a:extLst>
          </p:cNvPr>
          <p:cNvPicPr>
            <a:picLocks noChangeAspect="1"/>
          </p:cNvPicPr>
          <p:nvPr/>
        </p:nvPicPr>
        <p:blipFill>
          <a:blip r:embed="rId4"/>
          <a:stretch>
            <a:fillRect/>
          </a:stretch>
        </p:blipFill>
        <p:spPr>
          <a:xfrm>
            <a:off x="2762250" y="866776"/>
            <a:ext cx="7905750" cy="5991225"/>
          </a:xfrm>
          <a:prstGeom prst="rect">
            <a:avLst/>
          </a:prstGeom>
        </p:spPr>
      </p:pic>
    </p:spTree>
    <p:extLst>
      <p:ext uri="{BB962C8B-B14F-4D97-AF65-F5344CB8AC3E}">
        <p14:creationId xmlns:p14="http://schemas.microsoft.com/office/powerpoint/2010/main" val="61055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5B635-F980-46D7-A5BD-FD3C44A0515A}"/>
              </a:ext>
            </a:extLst>
          </p:cNvPr>
          <p:cNvPicPr>
            <a:picLocks noChangeAspect="1"/>
          </p:cNvPicPr>
          <p:nvPr/>
        </p:nvPicPr>
        <p:blipFill>
          <a:blip r:embed="rId3"/>
          <a:stretch>
            <a:fillRect/>
          </a:stretch>
        </p:blipFill>
        <p:spPr>
          <a:xfrm>
            <a:off x="2014537" y="357187"/>
            <a:ext cx="8162925" cy="6143625"/>
          </a:xfrm>
          <a:prstGeom prst="rect">
            <a:avLst/>
          </a:prstGeom>
        </p:spPr>
      </p:pic>
    </p:spTree>
    <p:extLst>
      <p:ext uri="{BB962C8B-B14F-4D97-AF65-F5344CB8AC3E}">
        <p14:creationId xmlns:p14="http://schemas.microsoft.com/office/powerpoint/2010/main" val="3661746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A9A6381A-74AA-4DE5-8313-664C2EC32997}"/>
              </a:ext>
            </a:extLst>
          </p:cNvPr>
          <p:cNvPicPr>
            <a:picLocks noChangeAspect="1"/>
          </p:cNvPicPr>
          <p:nvPr/>
        </p:nvPicPr>
        <p:blipFill>
          <a:blip r:embed="rId4"/>
          <a:stretch>
            <a:fillRect/>
          </a:stretch>
        </p:blipFill>
        <p:spPr>
          <a:xfrm>
            <a:off x="2686050" y="809626"/>
            <a:ext cx="7981950" cy="6048375"/>
          </a:xfrm>
          <a:prstGeom prst="rect">
            <a:avLst/>
          </a:prstGeom>
        </p:spPr>
      </p:pic>
    </p:spTree>
    <p:extLst>
      <p:ext uri="{BB962C8B-B14F-4D97-AF65-F5344CB8AC3E}">
        <p14:creationId xmlns:p14="http://schemas.microsoft.com/office/powerpoint/2010/main" val="1936158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BA10B08D-C75D-4F4B-BA84-51EA9EA333A3}"/>
              </a:ext>
            </a:extLst>
          </p:cNvPr>
          <p:cNvPicPr>
            <a:picLocks noChangeAspect="1"/>
          </p:cNvPicPr>
          <p:nvPr/>
        </p:nvPicPr>
        <p:blipFill>
          <a:blip r:embed="rId4"/>
          <a:stretch>
            <a:fillRect/>
          </a:stretch>
        </p:blipFill>
        <p:spPr>
          <a:xfrm>
            <a:off x="2476500" y="666750"/>
            <a:ext cx="8191500" cy="6191250"/>
          </a:xfrm>
          <a:prstGeom prst="rect">
            <a:avLst/>
          </a:prstGeom>
        </p:spPr>
      </p:pic>
    </p:spTree>
    <p:extLst>
      <p:ext uri="{BB962C8B-B14F-4D97-AF65-F5344CB8AC3E}">
        <p14:creationId xmlns:p14="http://schemas.microsoft.com/office/powerpoint/2010/main" val="4084505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2FD21C2E-AA47-4992-AB6A-6E1AB4871733}"/>
              </a:ext>
            </a:extLst>
          </p:cNvPr>
          <p:cNvPicPr>
            <a:picLocks noChangeAspect="1"/>
          </p:cNvPicPr>
          <p:nvPr/>
        </p:nvPicPr>
        <p:blipFill>
          <a:blip r:embed="rId4"/>
          <a:stretch>
            <a:fillRect/>
          </a:stretch>
        </p:blipFill>
        <p:spPr>
          <a:xfrm>
            <a:off x="2590800" y="647700"/>
            <a:ext cx="8077200" cy="6210300"/>
          </a:xfrm>
          <a:prstGeom prst="rect">
            <a:avLst/>
          </a:prstGeom>
        </p:spPr>
      </p:pic>
    </p:spTree>
    <p:extLst>
      <p:ext uri="{BB962C8B-B14F-4D97-AF65-F5344CB8AC3E}">
        <p14:creationId xmlns:p14="http://schemas.microsoft.com/office/powerpoint/2010/main" val="3255966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3F6E767B-2C73-49BD-B9AB-7731AFB916CF}"/>
              </a:ext>
            </a:extLst>
          </p:cNvPr>
          <p:cNvPicPr>
            <a:picLocks noChangeAspect="1"/>
          </p:cNvPicPr>
          <p:nvPr/>
        </p:nvPicPr>
        <p:blipFill>
          <a:blip r:embed="rId4"/>
          <a:stretch>
            <a:fillRect/>
          </a:stretch>
        </p:blipFill>
        <p:spPr>
          <a:xfrm>
            <a:off x="2676526" y="733426"/>
            <a:ext cx="7991475" cy="6124575"/>
          </a:xfrm>
          <a:prstGeom prst="rect">
            <a:avLst/>
          </a:prstGeom>
        </p:spPr>
      </p:pic>
    </p:spTree>
    <p:extLst>
      <p:ext uri="{BB962C8B-B14F-4D97-AF65-F5344CB8AC3E}">
        <p14:creationId xmlns:p14="http://schemas.microsoft.com/office/powerpoint/2010/main" val="3982316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EC3B0993-BBBD-4B74-87C7-9F3963AD75BD}"/>
              </a:ext>
            </a:extLst>
          </p:cNvPr>
          <p:cNvPicPr>
            <a:picLocks noChangeAspect="1"/>
          </p:cNvPicPr>
          <p:nvPr/>
        </p:nvPicPr>
        <p:blipFill>
          <a:blip r:embed="rId4"/>
          <a:stretch>
            <a:fillRect/>
          </a:stretch>
        </p:blipFill>
        <p:spPr>
          <a:xfrm>
            <a:off x="2505076" y="781050"/>
            <a:ext cx="8162925" cy="6076950"/>
          </a:xfrm>
          <a:prstGeom prst="rect">
            <a:avLst/>
          </a:prstGeom>
        </p:spPr>
      </p:pic>
    </p:spTree>
    <p:extLst>
      <p:ext uri="{BB962C8B-B14F-4D97-AF65-F5344CB8AC3E}">
        <p14:creationId xmlns:p14="http://schemas.microsoft.com/office/powerpoint/2010/main" val="3225152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F1D3787B-DE5D-48AA-9374-AE02E35CE878}"/>
              </a:ext>
            </a:extLst>
          </p:cNvPr>
          <p:cNvPicPr>
            <a:picLocks noChangeAspect="1"/>
          </p:cNvPicPr>
          <p:nvPr/>
        </p:nvPicPr>
        <p:blipFill>
          <a:blip r:embed="rId4"/>
          <a:stretch>
            <a:fillRect/>
          </a:stretch>
        </p:blipFill>
        <p:spPr>
          <a:xfrm>
            <a:off x="2647950" y="847726"/>
            <a:ext cx="8020050" cy="6010275"/>
          </a:xfrm>
          <a:prstGeom prst="rect">
            <a:avLst/>
          </a:prstGeom>
        </p:spPr>
      </p:pic>
    </p:spTree>
    <p:extLst>
      <p:ext uri="{BB962C8B-B14F-4D97-AF65-F5344CB8AC3E}">
        <p14:creationId xmlns:p14="http://schemas.microsoft.com/office/powerpoint/2010/main" val="4182576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A2C6E34F-22A7-49D9-B38E-8F99713E9556}"/>
              </a:ext>
            </a:extLst>
          </p:cNvPr>
          <p:cNvPicPr>
            <a:picLocks noChangeAspect="1"/>
          </p:cNvPicPr>
          <p:nvPr/>
        </p:nvPicPr>
        <p:blipFill>
          <a:blip r:embed="rId4"/>
          <a:stretch>
            <a:fillRect/>
          </a:stretch>
        </p:blipFill>
        <p:spPr>
          <a:xfrm>
            <a:off x="2476500" y="752476"/>
            <a:ext cx="8191500" cy="6105525"/>
          </a:xfrm>
          <a:prstGeom prst="rect">
            <a:avLst/>
          </a:prstGeom>
        </p:spPr>
      </p:pic>
    </p:spTree>
    <p:extLst>
      <p:ext uri="{BB962C8B-B14F-4D97-AF65-F5344CB8AC3E}">
        <p14:creationId xmlns:p14="http://schemas.microsoft.com/office/powerpoint/2010/main" val="2193313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7DF9A44E-175C-467C-B888-CE19CF3A95BD}"/>
              </a:ext>
            </a:extLst>
          </p:cNvPr>
          <p:cNvPicPr>
            <a:picLocks noChangeAspect="1"/>
          </p:cNvPicPr>
          <p:nvPr/>
        </p:nvPicPr>
        <p:blipFill>
          <a:blip r:embed="rId4"/>
          <a:stretch>
            <a:fillRect/>
          </a:stretch>
        </p:blipFill>
        <p:spPr>
          <a:xfrm>
            <a:off x="2543176" y="800100"/>
            <a:ext cx="8124825" cy="6057900"/>
          </a:xfrm>
          <a:prstGeom prst="rect">
            <a:avLst/>
          </a:prstGeom>
        </p:spPr>
      </p:pic>
    </p:spTree>
    <p:extLst>
      <p:ext uri="{BB962C8B-B14F-4D97-AF65-F5344CB8AC3E}">
        <p14:creationId xmlns:p14="http://schemas.microsoft.com/office/powerpoint/2010/main" val="2793678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BB8C244F-B00D-40FE-A5B4-AB1B6BE5C60A}"/>
              </a:ext>
            </a:extLst>
          </p:cNvPr>
          <p:cNvPicPr>
            <a:picLocks noChangeAspect="1"/>
          </p:cNvPicPr>
          <p:nvPr/>
        </p:nvPicPr>
        <p:blipFill>
          <a:blip r:embed="rId4"/>
          <a:stretch>
            <a:fillRect/>
          </a:stretch>
        </p:blipFill>
        <p:spPr>
          <a:xfrm>
            <a:off x="2800350" y="828676"/>
            <a:ext cx="7867650" cy="6029325"/>
          </a:xfrm>
          <a:prstGeom prst="rect">
            <a:avLst/>
          </a:prstGeom>
        </p:spPr>
      </p:pic>
    </p:spTree>
    <p:extLst>
      <p:ext uri="{BB962C8B-B14F-4D97-AF65-F5344CB8AC3E}">
        <p14:creationId xmlns:p14="http://schemas.microsoft.com/office/powerpoint/2010/main" val="7500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sp>
        <p:nvSpPr>
          <p:cNvPr id="5" name="Rectangle 4"/>
          <p:cNvSpPr/>
          <p:nvPr/>
        </p:nvSpPr>
        <p:spPr>
          <a:xfrm>
            <a:off x="1524000" y="5448300"/>
            <a:ext cx="9144000" cy="114300"/>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Arial" charset="0"/>
            </a:endParaRPr>
          </a:p>
        </p:txBody>
      </p:sp>
      <p:pic>
        <p:nvPicPr>
          <p:cNvPr id="2" name="Picture 1">
            <a:extLst>
              <a:ext uri="{FF2B5EF4-FFF2-40B4-BE49-F238E27FC236}">
                <a16:creationId xmlns:a16="http://schemas.microsoft.com/office/drawing/2014/main" id="{7EFE9523-5354-4B57-8394-1D47716B95A2}"/>
              </a:ext>
            </a:extLst>
          </p:cNvPr>
          <p:cNvPicPr>
            <a:picLocks noChangeAspect="1"/>
          </p:cNvPicPr>
          <p:nvPr/>
        </p:nvPicPr>
        <p:blipFill>
          <a:blip r:embed="rId4"/>
          <a:stretch>
            <a:fillRect/>
          </a:stretch>
        </p:blipFill>
        <p:spPr>
          <a:xfrm>
            <a:off x="2447926" y="590550"/>
            <a:ext cx="8220075" cy="6267450"/>
          </a:xfrm>
          <a:prstGeom prst="rect">
            <a:avLst/>
          </a:prstGeom>
        </p:spPr>
      </p:pic>
    </p:spTree>
    <p:extLst>
      <p:ext uri="{BB962C8B-B14F-4D97-AF65-F5344CB8AC3E}">
        <p14:creationId xmlns:p14="http://schemas.microsoft.com/office/powerpoint/2010/main" val="89977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13F31-0A86-44A1-BF6B-5527D429D96C}"/>
              </a:ext>
            </a:extLst>
          </p:cNvPr>
          <p:cNvPicPr>
            <a:picLocks noChangeAspect="1"/>
          </p:cNvPicPr>
          <p:nvPr/>
        </p:nvPicPr>
        <p:blipFill>
          <a:blip r:embed="rId3"/>
          <a:stretch>
            <a:fillRect/>
          </a:stretch>
        </p:blipFill>
        <p:spPr>
          <a:xfrm>
            <a:off x="2066925" y="357187"/>
            <a:ext cx="8058150" cy="6143625"/>
          </a:xfrm>
          <a:prstGeom prst="rect">
            <a:avLst/>
          </a:prstGeom>
        </p:spPr>
      </p:pic>
    </p:spTree>
    <p:extLst>
      <p:ext uri="{BB962C8B-B14F-4D97-AF65-F5344CB8AC3E}">
        <p14:creationId xmlns:p14="http://schemas.microsoft.com/office/powerpoint/2010/main" val="1039245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5816238"/>
            <a:ext cx="5029200" cy="1041763"/>
          </a:xfrm>
          <a:prstGeom prst="rect">
            <a:avLst/>
          </a:prstGeom>
        </p:spPr>
      </p:pic>
      <p:pic>
        <p:nvPicPr>
          <p:cNvPr id="2" name="Picture 1">
            <a:extLst>
              <a:ext uri="{FF2B5EF4-FFF2-40B4-BE49-F238E27FC236}">
                <a16:creationId xmlns:a16="http://schemas.microsoft.com/office/drawing/2014/main" id="{3F906C64-4860-433D-AD5F-78A68EA2323D}"/>
              </a:ext>
            </a:extLst>
          </p:cNvPr>
          <p:cNvPicPr>
            <a:picLocks noChangeAspect="1"/>
          </p:cNvPicPr>
          <p:nvPr/>
        </p:nvPicPr>
        <p:blipFill>
          <a:blip r:embed="rId4"/>
          <a:stretch>
            <a:fillRect/>
          </a:stretch>
        </p:blipFill>
        <p:spPr>
          <a:xfrm>
            <a:off x="2590800" y="771526"/>
            <a:ext cx="8077200" cy="6086475"/>
          </a:xfrm>
          <a:prstGeom prst="rect">
            <a:avLst/>
          </a:prstGeom>
        </p:spPr>
      </p:pic>
    </p:spTree>
    <p:extLst>
      <p:ext uri="{BB962C8B-B14F-4D97-AF65-F5344CB8AC3E}">
        <p14:creationId xmlns:p14="http://schemas.microsoft.com/office/powerpoint/2010/main" val="2756496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enape life brooklyn">
            <a:extLst>
              <a:ext uri="{FF2B5EF4-FFF2-40B4-BE49-F238E27FC236}">
                <a16:creationId xmlns:a16="http://schemas.microsoft.com/office/drawing/2014/main" id="{262AAA92-EC11-4D1B-8120-EC5D304C0A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8169" y="0"/>
            <a:ext cx="7187644" cy="447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67093DE-8E6E-48CA-B866-E89AB225A56C}"/>
              </a:ext>
            </a:extLst>
          </p:cNvPr>
          <p:cNvSpPr/>
          <p:nvPr/>
        </p:nvSpPr>
        <p:spPr>
          <a:xfrm>
            <a:off x="602782" y="357763"/>
            <a:ext cx="4417426" cy="3754874"/>
          </a:xfrm>
          <a:prstGeom prst="rect">
            <a:avLst/>
          </a:prstGeom>
        </p:spPr>
        <p:txBody>
          <a:bodyPr wrap="square">
            <a:spAutoFit/>
          </a:bodyPr>
          <a:lstStyle/>
          <a:p>
            <a:pPr algn="r"/>
            <a:r>
              <a:rPr lang="en-US" dirty="0">
                <a:solidFill>
                  <a:schemeClr val="accent1"/>
                </a:solidFill>
                <a:latin typeface="Bree Serif" panose="02000503040000020004" pitchFamily="2" charset="0"/>
              </a:rPr>
              <a:t>The first people of this land are the Lenni Lenape. The Lenni Lenape ate oysters regularly, as did their ancestors, chucking the shells into enormous piles over thousands of years. These piles of shells are called middens. </a:t>
            </a:r>
          </a:p>
          <a:p>
            <a:pPr algn="r"/>
            <a:endParaRPr lang="en-US" dirty="0">
              <a:solidFill>
                <a:schemeClr val="accent1"/>
              </a:solidFill>
              <a:latin typeface="Bree Serif" panose="02000503040000020004" pitchFamily="2" charset="0"/>
            </a:endParaRPr>
          </a:p>
          <a:p>
            <a:pPr algn="r"/>
            <a:r>
              <a:rPr lang="en-US" sz="2800" dirty="0">
                <a:solidFill>
                  <a:schemeClr val="accent1"/>
                </a:solidFill>
                <a:latin typeface="Bree Serif" panose="02000503040000020004" pitchFamily="2" charset="0"/>
              </a:rPr>
              <a:t>Middens are some of the oldest and largest piles of intact garbage dating from after the last ice age. </a:t>
            </a:r>
            <a:endParaRPr lang="en-US" dirty="0">
              <a:solidFill>
                <a:schemeClr val="accent1"/>
              </a:solidFill>
              <a:latin typeface="Bree Serif" panose="02000503040000020004" pitchFamily="2" charset="0"/>
            </a:endParaRPr>
          </a:p>
        </p:txBody>
      </p:sp>
      <p:sp>
        <p:nvSpPr>
          <p:cNvPr id="5" name="Rectangle 4">
            <a:extLst>
              <a:ext uri="{FF2B5EF4-FFF2-40B4-BE49-F238E27FC236}">
                <a16:creationId xmlns:a16="http://schemas.microsoft.com/office/drawing/2014/main" id="{09409E41-4E58-40AA-9C68-4A297D5DDA71}"/>
              </a:ext>
            </a:extLst>
          </p:cNvPr>
          <p:cNvSpPr/>
          <p:nvPr/>
        </p:nvSpPr>
        <p:spPr>
          <a:xfrm>
            <a:off x="6096000" y="4694704"/>
            <a:ext cx="5619545" cy="1938992"/>
          </a:xfrm>
          <a:prstGeom prst="rect">
            <a:avLst/>
          </a:prstGeom>
        </p:spPr>
        <p:txBody>
          <a:bodyPr wrap="square">
            <a:spAutoFit/>
          </a:bodyPr>
          <a:lstStyle/>
          <a:p>
            <a:r>
              <a:rPr lang="en-US" sz="2000" dirty="0">
                <a:solidFill>
                  <a:schemeClr val="accent1"/>
                </a:solidFill>
                <a:latin typeface="Bree Serif" panose="02000503040000020004" pitchFamily="2" charset="0"/>
              </a:rPr>
              <a:t>In fact, middens helped inform the names of early New York streets, such as Pearl Street in Manhattan. Even more, a 1980s restoration of the Statue of Liberty yielded over 9,000 artifacts–ancient tools, bones, broken pottery, and refuse from countless past dinners!</a:t>
            </a:r>
          </a:p>
        </p:txBody>
      </p:sp>
      <p:pic>
        <p:nvPicPr>
          <p:cNvPr id="6152" name="Picture 8" descr="Index">
            <a:extLst>
              <a:ext uri="{FF2B5EF4-FFF2-40B4-BE49-F238E27FC236}">
                <a16:creationId xmlns:a16="http://schemas.microsoft.com/office/drawing/2014/main" id="{910EACE2-1439-4C88-9FB7-178987D19F9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470400"/>
            <a:ext cx="2903384" cy="236855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elated image">
            <a:extLst>
              <a:ext uri="{FF2B5EF4-FFF2-40B4-BE49-F238E27FC236}">
                <a16:creationId xmlns:a16="http://schemas.microsoft.com/office/drawing/2014/main" id="{AA70DD8A-2918-4966-9571-1325734D164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03384" y="4470400"/>
            <a:ext cx="2845223" cy="2387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21D13EE-23BB-4E40-8C72-85BD799ED47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852" y="19050"/>
            <a:ext cx="586858" cy="558800"/>
          </a:xfrm>
          <a:prstGeom prst="rect">
            <a:avLst/>
          </a:prstGeom>
        </p:spPr>
      </p:pic>
    </p:spTree>
    <p:extLst>
      <p:ext uri="{BB962C8B-B14F-4D97-AF65-F5344CB8AC3E}">
        <p14:creationId xmlns:p14="http://schemas.microsoft.com/office/powerpoint/2010/main" val="2245271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9" name="Picture 19" descr="Image result for charles dickens">
            <a:extLst>
              <a:ext uri="{FF2B5EF4-FFF2-40B4-BE49-F238E27FC236}">
                <a16:creationId xmlns:a16="http://schemas.microsoft.com/office/drawing/2014/main" id="{34F89E14-67AD-4FA2-9283-1D52521EA5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59417" y="3142989"/>
            <a:ext cx="1540223" cy="176380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s://lh4.googleusercontent.com/Tirs6ulTRgpIllH-boYQTm-iUVHOxFrI2Te38H-Mni20jJck9ZhmwiDQ_UTW6NYmO35cwWDhd_zUH3bFzmF1efbCQBgNMoSb1SR4kTKqCrlIy1zkbdUXGLoBiB4yxZLg_zv4XbA">
            <a:extLst>
              <a:ext uri="{FF2B5EF4-FFF2-40B4-BE49-F238E27FC236}">
                <a16:creationId xmlns:a16="http://schemas.microsoft.com/office/drawing/2014/main" id="{3AA87208-8EEC-4A1C-837D-DD05F17B6E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773" y="1089210"/>
            <a:ext cx="9257611" cy="56524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2893030-2634-4E2D-9678-AA6CA49C7FE8}"/>
              </a:ext>
            </a:extLst>
          </p:cNvPr>
          <p:cNvSpPr/>
          <p:nvPr/>
        </p:nvSpPr>
        <p:spPr>
          <a:xfrm>
            <a:off x="4048918" y="6496227"/>
            <a:ext cx="8788084" cy="307777"/>
          </a:xfrm>
          <a:prstGeom prst="rect">
            <a:avLst/>
          </a:prstGeom>
        </p:spPr>
        <p:txBody>
          <a:bodyPr wrap="square">
            <a:spAutoFit/>
          </a:bodyPr>
          <a:lstStyle/>
          <a:p>
            <a:r>
              <a:rPr lang="en-US" sz="1400" i="1" dirty="0">
                <a:solidFill>
                  <a:schemeClr val="bg1">
                    <a:lumMod val="50000"/>
                  </a:schemeClr>
                </a:solidFill>
                <a:latin typeface="Arial" panose="020B0604020202020204" pitchFamily="34" charset="0"/>
              </a:rPr>
              <a:t>https://ephemeralnewyork.wordpress.com/2013/11/18/new-york-citys-free-roaming-trash-eating-pigs/</a:t>
            </a:r>
          </a:p>
        </p:txBody>
      </p:sp>
      <p:sp>
        <p:nvSpPr>
          <p:cNvPr id="8" name="Rectangle 12">
            <a:extLst>
              <a:ext uri="{FF2B5EF4-FFF2-40B4-BE49-F238E27FC236}">
                <a16:creationId xmlns:a16="http://schemas.microsoft.com/office/drawing/2014/main" id="{3CD97801-BF7F-4345-9FFE-ED7E2F394A12}"/>
              </a:ext>
            </a:extLst>
          </p:cNvPr>
          <p:cNvSpPr>
            <a:spLocks noChangeArrowheads="1"/>
          </p:cNvSpPr>
          <p:nvPr/>
        </p:nvSpPr>
        <p:spPr bwMode="auto">
          <a:xfrm>
            <a:off x="716280" y="3547170"/>
            <a:ext cx="184731" cy="707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700" b="0" i="0" u="none" strike="noStrike" cap="none" normalizeH="0" baseline="0" dirty="0">
                <a:ln>
                  <a:noFill/>
                </a:ln>
                <a:solidFill>
                  <a:schemeClr val="tx1"/>
                </a:solidFill>
                <a:effectLst/>
                <a:latin typeface="Arial" panose="020B0604020202020204" pitchFamily="34" charset="0"/>
              </a:rPr>
            </a:br>
            <a:endParaRPr kumimoji="0" lang="en-US" altLang="en-US" sz="227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300208C5-CADE-4BFC-984F-11F7758A1FF8}"/>
              </a:ext>
            </a:extLst>
          </p:cNvPr>
          <p:cNvSpPr/>
          <p:nvPr/>
        </p:nvSpPr>
        <p:spPr>
          <a:xfrm>
            <a:off x="269773" y="134976"/>
            <a:ext cx="10827524" cy="892552"/>
          </a:xfrm>
          <a:prstGeom prst="rect">
            <a:avLst/>
          </a:prstGeom>
        </p:spPr>
        <p:txBody>
          <a:bodyPr wrap="square">
            <a:spAutoFit/>
          </a:bodyPr>
          <a:lstStyle/>
          <a:p>
            <a:r>
              <a:rPr lang="en-US" sz="2000" dirty="0">
                <a:solidFill>
                  <a:schemeClr val="accent2"/>
                </a:solidFill>
                <a:latin typeface="Bree Serif" panose="02000503040000020004" pitchFamily="2" charset="0"/>
              </a:rPr>
              <a:t>Before street cleaners and a real sanitation department, New York City relied on one tactic: </a:t>
            </a:r>
            <a:r>
              <a:rPr lang="en-US" sz="3200" dirty="0">
                <a:solidFill>
                  <a:schemeClr val="accent2"/>
                </a:solidFill>
                <a:latin typeface="Bree Serif" panose="02000503040000020004" pitchFamily="2" charset="0"/>
              </a:rPr>
              <a:t>free-roaming pigs</a:t>
            </a:r>
            <a:r>
              <a:rPr lang="en-US" sz="2400" dirty="0">
                <a:solidFill>
                  <a:schemeClr val="accent2"/>
                </a:solidFill>
                <a:latin typeface="Bree Serif" panose="02000503040000020004" pitchFamily="2" charset="0"/>
              </a:rPr>
              <a:t>,</a:t>
            </a:r>
            <a:r>
              <a:rPr lang="en-US" sz="2000" dirty="0">
                <a:solidFill>
                  <a:schemeClr val="accent2"/>
                </a:solidFill>
                <a:latin typeface="Bree Serif" panose="02000503040000020004" pitchFamily="2" charset="0"/>
              </a:rPr>
              <a:t> who fed on household food scraps tossed into the gutters. </a:t>
            </a:r>
          </a:p>
        </p:txBody>
      </p:sp>
      <p:pic>
        <p:nvPicPr>
          <p:cNvPr id="19" name="Picture 18">
            <a:extLst>
              <a:ext uri="{FF2B5EF4-FFF2-40B4-BE49-F238E27FC236}">
                <a16:creationId xmlns:a16="http://schemas.microsoft.com/office/drawing/2014/main" id="{FF256E0E-E544-44C8-BB53-BC66971B4C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376982" y="119031"/>
            <a:ext cx="586858" cy="558800"/>
          </a:xfrm>
          <a:prstGeom prst="rect">
            <a:avLst/>
          </a:prstGeom>
        </p:spPr>
      </p:pic>
      <p:sp>
        <p:nvSpPr>
          <p:cNvPr id="13" name="Speech Bubble: Rectangle with Corners Rounded 12">
            <a:extLst>
              <a:ext uri="{FF2B5EF4-FFF2-40B4-BE49-F238E27FC236}">
                <a16:creationId xmlns:a16="http://schemas.microsoft.com/office/drawing/2014/main" id="{42333E63-C713-4914-8DA3-DAD55756B2FD}"/>
              </a:ext>
            </a:extLst>
          </p:cNvPr>
          <p:cNvSpPr/>
          <p:nvPr/>
        </p:nvSpPr>
        <p:spPr>
          <a:xfrm>
            <a:off x="8073863" y="1748959"/>
            <a:ext cx="2560770" cy="4196958"/>
          </a:xfrm>
          <a:prstGeom prst="wedgeRoundRectCallout">
            <a:avLst>
              <a:gd name="adj1" fmla="val 57308"/>
              <a:gd name="adj2" fmla="val 8099"/>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r"/>
            <a:r>
              <a:rPr lang="en-US" sz="1400" dirty="0">
                <a:solidFill>
                  <a:schemeClr val="accent2"/>
                </a:solidFill>
                <a:latin typeface="Bree Serif" panose="02000503040000020004" pitchFamily="2" charset="0"/>
              </a:rPr>
              <a:t>“Two portly sows are trotting up behind this carriage, and a select party of half-a-dozen gentlemen hogs have just now turned the corner. Here is a solitary swine lounging homeward by himself. He has only one ear, having parted with the other to vagrant-dogs in the course of his city rambles. . . . They are the city scavengers, these pigs.”</a:t>
            </a:r>
          </a:p>
          <a:p>
            <a:pPr algn="r"/>
            <a:r>
              <a:rPr lang="en-US" sz="1400" dirty="0">
                <a:solidFill>
                  <a:schemeClr val="accent2"/>
                </a:solidFill>
                <a:effectLst/>
                <a:latin typeface="Bree Serif" panose="02000503040000020004" pitchFamily="2" charset="0"/>
              </a:rPr>
              <a:t>- Charles Dickens, written during his travels of New York in 1842</a:t>
            </a:r>
          </a:p>
        </p:txBody>
      </p:sp>
      <p:sp>
        <p:nvSpPr>
          <p:cNvPr id="2" name="Oval 1">
            <a:extLst>
              <a:ext uri="{FF2B5EF4-FFF2-40B4-BE49-F238E27FC236}">
                <a16:creationId xmlns:a16="http://schemas.microsoft.com/office/drawing/2014/main" id="{5DB1CE26-52E4-4F0E-BD05-9670D8363FBA}"/>
              </a:ext>
            </a:extLst>
          </p:cNvPr>
          <p:cNvSpPr/>
          <p:nvPr/>
        </p:nvSpPr>
        <p:spPr>
          <a:xfrm>
            <a:off x="192361" y="5454489"/>
            <a:ext cx="1530932" cy="134951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683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9" name="Shape 60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37113" y="1556532"/>
            <a:ext cx="6531541" cy="5218627"/>
          </a:xfrm>
          <a:prstGeom prst="rect">
            <a:avLst/>
          </a:prstGeom>
          <a:noFill/>
          <a:ln>
            <a:noFill/>
          </a:ln>
        </p:spPr>
      </p:pic>
      <p:pic>
        <p:nvPicPr>
          <p:cNvPr id="5" name="Shape 601">
            <a:extLst>
              <a:ext uri="{FF2B5EF4-FFF2-40B4-BE49-F238E27FC236}">
                <a16:creationId xmlns:a16="http://schemas.microsoft.com/office/drawing/2014/main" id="{DF4C5049-A674-4D97-88F1-4F22796A6D6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l="-376"/>
          <a:stretch/>
        </p:blipFill>
        <p:spPr>
          <a:xfrm>
            <a:off x="2227742" y="0"/>
            <a:ext cx="6950281" cy="1632840"/>
          </a:xfrm>
          <a:prstGeom prst="rect">
            <a:avLst/>
          </a:prstGeom>
          <a:noFill/>
          <a:ln>
            <a:noFill/>
          </a:ln>
        </p:spPr>
      </p:pic>
      <p:pic>
        <p:nvPicPr>
          <p:cNvPr id="6" name="Picture 5">
            <a:extLst>
              <a:ext uri="{FF2B5EF4-FFF2-40B4-BE49-F238E27FC236}">
                <a16:creationId xmlns:a16="http://schemas.microsoft.com/office/drawing/2014/main" id="{9CC9D285-7D09-4D31-A60A-74E9FB63A8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376982" y="119031"/>
            <a:ext cx="586858" cy="5588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601" name="Shape 6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53246" y="12876"/>
            <a:ext cx="7520782" cy="3717600"/>
          </a:xfrm>
          <a:prstGeom prst="rect">
            <a:avLst/>
          </a:prstGeom>
          <a:noFill/>
          <a:ln>
            <a:noFill/>
          </a:ln>
        </p:spPr>
      </p:pic>
      <p:pic>
        <p:nvPicPr>
          <p:cNvPr id="5122" name="Picture 2" descr="https://d3h6k4kfl8m9p0.cloudfront.net/uploads/2013/06/harpers-june-22-1895.jpg">
            <a:extLst>
              <a:ext uri="{FF2B5EF4-FFF2-40B4-BE49-F238E27FC236}">
                <a16:creationId xmlns:a16="http://schemas.microsoft.com/office/drawing/2014/main" id="{4DF8E9EF-0C60-477D-85BD-F74F8416E0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77165" y="3622551"/>
            <a:ext cx="4236472" cy="31309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8AAFF9B-2A55-4866-97E8-7DA916D8F776}"/>
              </a:ext>
            </a:extLst>
          </p:cNvPr>
          <p:cNvSpPr/>
          <p:nvPr/>
        </p:nvSpPr>
        <p:spPr>
          <a:xfrm>
            <a:off x="317348" y="3194935"/>
            <a:ext cx="3418453" cy="3293209"/>
          </a:xfrm>
          <a:prstGeom prst="rect">
            <a:avLst/>
          </a:prstGeom>
        </p:spPr>
        <p:txBody>
          <a:bodyPr wrap="square">
            <a:spAutoFit/>
          </a:bodyPr>
          <a:lstStyle/>
          <a:p>
            <a:pPr algn="ctr"/>
            <a:r>
              <a:rPr lang="en-US" dirty="0">
                <a:solidFill>
                  <a:schemeClr val="accent1"/>
                </a:solidFill>
                <a:latin typeface="Bree Serif" panose="02000503040000020004" pitchFamily="2" charset="0"/>
              </a:rPr>
              <a:t>He treated the department as an army, mandating that street cleaners wear white uniforms to convey a sense of cleanliness, give the workforce a dignity, and make the public aware that there was a serious and dedicated effort to clean the city. It was a brilliant success. Hence their nickname, </a:t>
            </a:r>
            <a:r>
              <a:rPr lang="en-US" sz="2800" dirty="0">
                <a:solidFill>
                  <a:schemeClr val="accent1"/>
                </a:solidFill>
                <a:latin typeface="Bree Serif" panose="02000503040000020004" pitchFamily="2" charset="0"/>
              </a:rPr>
              <a:t>the “White Wings.” </a:t>
            </a:r>
            <a:endParaRPr lang="en-US" dirty="0">
              <a:solidFill>
                <a:schemeClr val="accent1"/>
              </a:solidFill>
              <a:latin typeface="Bree Serif" panose="02000503040000020004" pitchFamily="2" charset="0"/>
            </a:endParaRPr>
          </a:p>
        </p:txBody>
      </p:sp>
      <p:pic>
        <p:nvPicPr>
          <p:cNvPr id="5124" name="Picture 4" descr="https://ephemeralnewyork.files.wordpress.com/2008/08/sanitmen.jpg">
            <a:extLst>
              <a:ext uri="{FF2B5EF4-FFF2-40B4-BE49-F238E27FC236}">
                <a16:creationId xmlns:a16="http://schemas.microsoft.com/office/drawing/2014/main" id="{5EA05934-9003-49C9-AD19-7FDB43FDF372}"/>
              </a:ext>
            </a:extLst>
          </p:cNvPr>
          <p:cNvPicPr>
            <a:picLocks noChangeAspect="1" noChangeArrowheads="1"/>
          </p:cNvPicPr>
          <p:nvPr/>
        </p:nvPicPr>
        <p:blipFill rotWithShape="1">
          <a:blip r:embed="rId5" cstate="email">
            <a:clrChange>
              <a:clrFrom>
                <a:srgbClr val="B8B8B8"/>
              </a:clrFrom>
              <a:clrTo>
                <a:srgbClr val="B8B8B8">
                  <a:alpha val="0"/>
                </a:srgbClr>
              </a:clrTo>
            </a:clrChange>
            <a:extLst>
              <a:ext uri="{28A0092B-C50C-407E-A947-70E740481C1C}">
                <a14:useLocalDpi xmlns:a14="http://schemas.microsoft.com/office/drawing/2010/main"/>
              </a:ext>
            </a:extLst>
          </a:blip>
          <a:srcRect/>
          <a:stretch/>
        </p:blipFill>
        <p:spPr bwMode="auto">
          <a:xfrm>
            <a:off x="16105925" y="3853312"/>
            <a:ext cx="4806300" cy="300468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longstreet.typepad.com/.a/6a00d83542d51e69e201b7c82efaaf970b-pi">
            <a:extLst>
              <a:ext uri="{FF2B5EF4-FFF2-40B4-BE49-F238E27FC236}">
                <a16:creationId xmlns:a16="http://schemas.microsoft.com/office/drawing/2014/main" id="{31F2D543-DBE1-4335-B0E9-58FF1473782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84264" y="3624452"/>
            <a:ext cx="3833858" cy="31529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C01DE1E-E6E4-41C0-8310-53B814CEC091}"/>
              </a:ext>
            </a:extLst>
          </p:cNvPr>
          <p:cNvSpPr/>
          <p:nvPr/>
        </p:nvSpPr>
        <p:spPr>
          <a:xfrm>
            <a:off x="4671218" y="4986324"/>
            <a:ext cx="655949" cy="369332"/>
          </a:xfrm>
          <a:prstGeom prst="rect">
            <a:avLst/>
          </a:prstGeom>
        </p:spPr>
        <p:txBody>
          <a:bodyPr wrap="none">
            <a:spAutoFit/>
          </a:bodyPr>
          <a:lstStyle/>
          <a:p>
            <a:r>
              <a:rPr lang="en-US" dirty="0">
                <a:solidFill>
                  <a:srgbClr val="333333"/>
                </a:solidFill>
                <a:latin typeface="Bree Serif" panose="02000503040000020004" pitchFamily="2" charset="0"/>
              </a:rPr>
              <a:t>1893</a:t>
            </a:r>
            <a:endParaRPr lang="en-US" dirty="0"/>
          </a:p>
        </p:txBody>
      </p:sp>
      <p:sp>
        <p:nvSpPr>
          <p:cNvPr id="10" name="Rectangle 9">
            <a:extLst>
              <a:ext uri="{FF2B5EF4-FFF2-40B4-BE49-F238E27FC236}">
                <a16:creationId xmlns:a16="http://schemas.microsoft.com/office/drawing/2014/main" id="{E38C4729-3A3B-48D8-8A71-BD5EB5F1CCF1}"/>
              </a:ext>
            </a:extLst>
          </p:cNvPr>
          <p:cNvSpPr/>
          <p:nvPr/>
        </p:nvSpPr>
        <p:spPr>
          <a:xfrm>
            <a:off x="6824250" y="4986324"/>
            <a:ext cx="652743" cy="369332"/>
          </a:xfrm>
          <a:prstGeom prst="rect">
            <a:avLst/>
          </a:prstGeom>
        </p:spPr>
        <p:txBody>
          <a:bodyPr wrap="none">
            <a:spAutoFit/>
          </a:bodyPr>
          <a:lstStyle/>
          <a:p>
            <a:r>
              <a:rPr lang="en-US" dirty="0">
                <a:solidFill>
                  <a:srgbClr val="333333"/>
                </a:solidFill>
                <a:latin typeface="Bree Serif" panose="02000503040000020004" pitchFamily="2" charset="0"/>
              </a:rPr>
              <a:t>1895</a:t>
            </a:r>
            <a:endParaRPr lang="en-US" dirty="0"/>
          </a:p>
        </p:txBody>
      </p:sp>
      <p:sp>
        <p:nvSpPr>
          <p:cNvPr id="11" name="Rectangle 10">
            <a:extLst>
              <a:ext uri="{FF2B5EF4-FFF2-40B4-BE49-F238E27FC236}">
                <a16:creationId xmlns:a16="http://schemas.microsoft.com/office/drawing/2014/main" id="{B87D864F-A675-4545-9C40-FF89EC5271EB}"/>
              </a:ext>
            </a:extLst>
          </p:cNvPr>
          <p:cNvSpPr/>
          <p:nvPr/>
        </p:nvSpPr>
        <p:spPr>
          <a:xfrm>
            <a:off x="8744251" y="4927250"/>
            <a:ext cx="655949" cy="369332"/>
          </a:xfrm>
          <a:prstGeom prst="rect">
            <a:avLst/>
          </a:prstGeom>
        </p:spPr>
        <p:txBody>
          <a:bodyPr wrap="none">
            <a:spAutoFit/>
          </a:bodyPr>
          <a:lstStyle/>
          <a:p>
            <a:r>
              <a:rPr lang="en-US" dirty="0">
                <a:solidFill>
                  <a:srgbClr val="333333"/>
                </a:solidFill>
                <a:latin typeface="Bree Serif" panose="02000503040000020004" pitchFamily="2" charset="0"/>
              </a:rPr>
              <a:t>1893</a:t>
            </a:r>
            <a:endParaRPr lang="en-US" dirty="0"/>
          </a:p>
        </p:txBody>
      </p:sp>
      <p:sp>
        <p:nvSpPr>
          <p:cNvPr id="12" name="Rectangle 11">
            <a:extLst>
              <a:ext uri="{FF2B5EF4-FFF2-40B4-BE49-F238E27FC236}">
                <a16:creationId xmlns:a16="http://schemas.microsoft.com/office/drawing/2014/main" id="{DB5D1582-239E-4286-8F39-E42703E3AF5F}"/>
              </a:ext>
            </a:extLst>
          </p:cNvPr>
          <p:cNvSpPr/>
          <p:nvPr/>
        </p:nvSpPr>
        <p:spPr>
          <a:xfrm>
            <a:off x="10744362" y="4928449"/>
            <a:ext cx="652743" cy="369332"/>
          </a:xfrm>
          <a:prstGeom prst="rect">
            <a:avLst/>
          </a:prstGeom>
        </p:spPr>
        <p:txBody>
          <a:bodyPr wrap="none">
            <a:spAutoFit/>
          </a:bodyPr>
          <a:lstStyle/>
          <a:p>
            <a:r>
              <a:rPr lang="en-US" dirty="0">
                <a:solidFill>
                  <a:srgbClr val="333333"/>
                </a:solidFill>
                <a:latin typeface="Bree Serif" panose="02000503040000020004" pitchFamily="2" charset="0"/>
              </a:rPr>
              <a:t>1895</a:t>
            </a:r>
            <a:endParaRPr lang="en-US" dirty="0"/>
          </a:p>
        </p:txBody>
      </p:sp>
      <p:sp>
        <p:nvSpPr>
          <p:cNvPr id="4" name="Rectangle 3">
            <a:extLst>
              <a:ext uri="{FF2B5EF4-FFF2-40B4-BE49-F238E27FC236}">
                <a16:creationId xmlns:a16="http://schemas.microsoft.com/office/drawing/2014/main" id="{D970C4C7-AF66-4698-AF0F-260E89AFDF1B}"/>
              </a:ext>
            </a:extLst>
          </p:cNvPr>
          <p:cNvSpPr/>
          <p:nvPr/>
        </p:nvSpPr>
        <p:spPr>
          <a:xfrm>
            <a:off x="217972" y="104455"/>
            <a:ext cx="3960934" cy="1354217"/>
          </a:xfrm>
          <a:prstGeom prst="rect">
            <a:avLst/>
          </a:prstGeom>
        </p:spPr>
        <p:txBody>
          <a:bodyPr wrap="square">
            <a:spAutoFit/>
          </a:bodyPr>
          <a:lstStyle/>
          <a:p>
            <a:pPr algn="ctr"/>
            <a:r>
              <a:rPr lang="en-US" dirty="0">
                <a:solidFill>
                  <a:schemeClr val="accent1"/>
                </a:solidFill>
                <a:latin typeface="Bree Serif" panose="02000503040000020004" pitchFamily="2" charset="0"/>
              </a:rPr>
              <a:t>In 1895, New York City hired </a:t>
            </a:r>
            <a:r>
              <a:rPr lang="en-US" sz="2800" dirty="0">
                <a:solidFill>
                  <a:schemeClr val="accent1"/>
                </a:solidFill>
                <a:latin typeface="Bree Serif" panose="02000503040000020004" pitchFamily="2" charset="0"/>
              </a:rPr>
              <a:t>Colonel George Waring</a:t>
            </a:r>
            <a:r>
              <a:rPr lang="en-US" dirty="0">
                <a:solidFill>
                  <a:schemeClr val="accent1"/>
                </a:solidFill>
                <a:latin typeface="Bree Serif" panose="02000503040000020004" pitchFamily="2" charset="0"/>
              </a:rPr>
              <a:t> as commissioner of the Department of Street Cleaning. </a:t>
            </a:r>
          </a:p>
        </p:txBody>
      </p:sp>
      <p:pic>
        <p:nvPicPr>
          <p:cNvPr id="14" name="Picture 2" descr="Image result for GEORGE WARING nyc">
            <a:extLst>
              <a:ext uri="{FF2B5EF4-FFF2-40B4-BE49-F238E27FC236}">
                <a16:creationId xmlns:a16="http://schemas.microsoft.com/office/drawing/2014/main" id="{C5058879-A43B-46E9-B3BA-17CD359EEA9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96688" y="1419858"/>
            <a:ext cx="1203502" cy="17750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lh3.googleusercontent.com/kjyCByhZa5lSXOtN0jOkwunrGGzEBb1VXtlocF9YYPKENVvRTNXyfbEkYCdQwDY0W4YG546qjwKoHZORCId8E4moJE8j0wb64JzLzz-vEVJggo1L9lBF9k_xl74DCJWgXdacDE0">
            <a:extLst>
              <a:ext uri="{FF2B5EF4-FFF2-40B4-BE49-F238E27FC236}">
                <a16:creationId xmlns:a16="http://schemas.microsoft.com/office/drawing/2014/main" id="{31875EBF-1E04-489B-8C88-1518AA16F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08102"/>
            <a:ext cx="4300157" cy="303216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ocean dumping nyc">
            <a:extLst>
              <a:ext uri="{FF2B5EF4-FFF2-40B4-BE49-F238E27FC236}">
                <a16:creationId xmlns:a16="http://schemas.microsoft.com/office/drawing/2014/main" id="{69668AAC-D040-4B82-8DBD-8693EFC10DC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00157" y="808102"/>
            <a:ext cx="4229866" cy="30321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600DDF8-3C8E-44CF-9EEE-18E9CE66821F}"/>
              </a:ext>
            </a:extLst>
          </p:cNvPr>
          <p:cNvSpPr/>
          <p:nvPr/>
        </p:nvSpPr>
        <p:spPr>
          <a:xfrm>
            <a:off x="739258" y="4275732"/>
            <a:ext cx="10244876" cy="2185214"/>
          </a:xfrm>
          <a:prstGeom prst="rect">
            <a:avLst/>
          </a:prstGeom>
        </p:spPr>
        <p:txBody>
          <a:bodyPr wrap="square">
            <a:spAutoFit/>
          </a:bodyPr>
          <a:lstStyle/>
          <a:p>
            <a:pPr marL="571500" algn="ctr">
              <a:spcAft>
                <a:spcPts val="1100"/>
              </a:spcAft>
            </a:pPr>
            <a:r>
              <a:rPr lang="en-US" sz="2400" dirty="0">
                <a:solidFill>
                  <a:schemeClr val="accent2"/>
                </a:solidFill>
                <a:effectLst/>
                <a:latin typeface="Bree Serif" panose="02000503040000020004" pitchFamily="2" charset="0"/>
              </a:rPr>
              <a:t>Throughout the 1880s</a:t>
            </a:r>
            <a:r>
              <a:rPr lang="en-US" sz="3200" dirty="0">
                <a:solidFill>
                  <a:schemeClr val="accent2"/>
                </a:solidFill>
                <a:effectLst/>
                <a:latin typeface="Bree Serif" panose="02000503040000020004" pitchFamily="2" charset="0"/>
              </a:rPr>
              <a:t>, 75 percent of New York City’s garbage was being dumped into the Atlantic Ocean</a:t>
            </a:r>
            <a:r>
              <a:rPr lang="en-US" sz="2400" dirty="0">
                <a:solidFill>
                  <a:schemeClr val="accent2"/>
                </a:solidFill>
                <a:effectLst/>
                <a:latin typeface="Bree Serif" panose="02000503040000020004" pitchFamily="2" charset="0"/>
              </a:rPr>
              <a:t>, Although city officials pledged to end ocean dumping, they couldn’t find workable alternatives. It continued into the 1900s, and was finally halted by the U.S. Supreme Court in 1934.</a:t>
            </a:r>
          </a:p>
        </p:txBody>
      </p:sp>
      <p:pic>
        <p:nvPicPr>
          <p:cNvPr id="7" name="Picture 6">
            <a:extLst>
              <a:ext uri="{FF2B5EF4-FFF2-40B4-BE49-F238E27FC236}">
                <a16:creationId xmlns:a16="http://schemas.microsoft.com/office/drawing/2014/main" id="{43D27B7A-669B-41AB-A25A-CABDE10535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 y="181907"/>
            <a:ext cx="586858" cy="558800"/>
          </a:xfrm>
          <a:prstGeom prst="rect">
            <a:avLst/>
          </a:prstGeom>
        </p:spPr>
      </p:pic>
      <p:pic>
        <p:nvPicPr>
          <p:cNvPr id="8200" name="Picture 8" descr="Dumping waste in New York harbor">
            <a:extLst>
              <a:ext uri="{FF2B5EF4-FFF2-40B4-BE49-F238E27FC236}">
                <a16:creationId xmlns:a16="http://schemas.microsoft.com/office/drawing/2014/main" id="{EC89F25C-31C3-45DB-8C48-7B8169909D0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99456" y="779254"/>
            <a:ext cx="3892544" cy="306101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D8C0E65B-47D9-4CA8-942B-1B901CAFA2B0}"/>
              </a:ext>
            </a:extLst>
          </p:cNvPr>
          <p:cNvSpPr/>
          <p:nvPr/>
        </p:nvSpPr>
        <p:spPr>
          <a:xfrm>
            <a:off x="3626187" y="3545775"/>
            <a:ext cx="1189678" cy="58928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C29ED35-234A-4C05-B44C-31B70950BE66}"/>
              </a:ext>
            </a:extLst>
          </p:cNvPr>
          <p:cNvSpPr/>
          <p:nvPr/>
        </p:nvSpPr>
        <p:spPr>
          <a:xfrm>
            <a:off x="7704617" y="3545775"/>
            <a:ext cx="1189678" cy="58928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7836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5.googleusercontent.com/zicYM2G-urUqzYWTQiIcqbyaG1Kjz8FbwJMFW7bfPGH3YXrSotUv1OOO1f4SsSNIAZC2mil1XGOtfhPD1gwodVuoC6Td83UCqNeGnuFEG3nSeMj7rbEbxA7sfBfn11hRkB9pM-0">
            <a:extLst>
              <a:ext uri="{FF2B5EF4-FFF2-40B4-BE49-F238E27FC236}">
                <a16:creationId xmlns:a16="http://schemas.microsoft.com/office/drawing/2014/main" id="{83DC83B8-E1D1-44E8-B604-FA561AECBF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74777" y="1"/>
            <a:ext cx="95172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3B1392-170E-4ED0-B77B-D1E39E3A03C8}"/>
              </a:ext>
            </a:extLst>
          </p:cNvPr>
          <p:cNvSpPr/>
          <p:nvPr/>
        </p:nvSpPr>
        <p:spPr>
          <a:xfrm>
            <a:off x="152400" y="1443841"/>
            <a:ext cx="2522377" cy="3970318"/>
          </a:xfrm>
          <a:prstGeom prst="rect">
            <a:avLst/>
          </a:prstGeom>
        </p:spPr>
        <p:txBody>
          <a:bodyPr wrap="square">
            <a:spAutoFit/>
          </a:bodyPr>
          <a:lstStyle/>
          <a:p>
            <a:pPr algn="r"/>
            <a:r>
              <a:rPr lang="en-US" sz="2800" dirty="0">
                <a:solidFill>
                  <a:schemeClr val="accent6"/>
                </a:solidFill>
                <a:latin typeface="Bree Serif" panose="02000503040000020004" pitchFamily="2" charset="0"/>
              </a:rPr>
              <a:t>A mid-1950s campaign to prevent littering in New York included a gigantic waste basket in Times Square.</a:t>
            </a:r>
          </a:p>
        </p:txBody>
      </p:sp>
      <p:pic>
        <p:nvPicPr>
          <p:cNvPr id="6" name="Picture 5">
            <a:extLst>
              <a:ext uri="{FF2B5EF4-FFF2-40B4-BE49-F238E27FC236}">
                <a16:creationId xmlns:a16="http://schemas.microsoft.com/office/drawing/2014/main" id="{65EB2E60-5317-45CB-AD31-F2F14B6E35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181907"/>
            <a:ext cx="586858" cy="558800"/>
          </a:xfrm>
          <a:prstGeom prst="rect">
            <a:avLst/>
          </a:prstGeom>
        </p:spPr>
      </p:pic>
    </p:spTree>
    <p:extLst>
      <p:ext uri="{BB962C8B-B14F-4D97-AF65-F5344CB8AC3E}">
        <p14:creationId xmlns:p14="http://schemas.microsoft.com/office/powerpoint/2010/main" val="2764627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5.googleusercontent.com/c2XxyoqECV0CWjCx_HLtINxRNSVMbRBZIbBVwKL0jJoul66RTSh9FSwXiUrjR9cZMmmmf5VdZni1Y1xc4A8edeNB5tmYWH1o5EtNVtIdP1N3m9M0SPh2Ng32m2HEGrXnvYsQT4Q">
            <a:extLst>
              <a:ext uri="{FF2B5EF4-FFF2-40B4-BE49-F238E27FC236}">
                <a16:creationId xmlns:a16="http://schemas.microsoft.com/office/drawing/2014/main" id="{1F4699F1-84F4-491F-9549-C2560D0831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258" y="1242827"/>
            <a:ext cx="7181644" cy="46956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2F7F9A3-1261-4665-A42F-9DE129C5D7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181907"/>
            <a:ext cx="586858" cy="558800"/>
          </a:xfrm>
          <a:prstGeom prst="rect">
            <a:avLst/>
          </a:prstGeom>
        </p:spPr>
      </p:pic>
      <p:sp>
        <p:nvSpPr>
          <p:cNvPr id="4" name="Rectangle 3">
            <a:extLst>
              <a:ext uri="{FF2B5EF4-FFF2-40B4-BE49-F238E27FC236}">
                <a16:creationId xmlns:a16="http://schemas.microsoft.com/office/drawing/2014/main" id="{99E46DA6-3D05-48DE-B309-87B0D8E93A65}"/>
              </a:ext>
            </a:extLst>
          </p:cNvPr>
          <p:cNvSpPr/>
          <p:nvPr/>
        </p:nvSpPr>
        <p:spPr>
          <a:xfrm>
            <a:off x="386418" y="67039"/>
            <a:ext cx="11298559" cy="1138773"/>
          </a:xfrm>
          <a:prstGeom prst="rect">
            <a:avLst/>
          </a:prstGeom>
        </p:spPr>
        <p:txBody>
          <a:bodyPr wrap="square">
            <a:spAutoFit/>
          </a:bodyPr>
          <a:lstStyle/>
          <a:p>
            <a:pPr marL="571500">
              <a:spcAft>
                <a:spcPts val="1100"/>
              </a:spcAft>
            </a:pPr>
            <a:r>
              <a:rPr lang="en-US" sz="2800" dirty="0">
                <a:solidFill>
                  <a:schemeClr val="accent3">
                    <a:lumMod val="50000"/>
                  </a:schemeClr>
                </a:solidFill>
                <a:latin typeface="Bree Serif" panose="02000503040000020004" pitchFamily="2" charset="0"/>
              </a:rPr>
              <a:t>New York City's first incinerator</a:t>
            </a:r>
            <a:r>
              <a:rPr lang="en-US" sz="2000" dirty="0">
                <a:solidFill>
                  <a:schemeClr val="accent3">
                    <a:lumMod val="50000"/>
                  </a:schemeClr>
                </a:solidFill>
                <a:latin typeface="Bree Serif" panose="02000503040000020004" pitchFamily="2" charset="0"/>
              </a:rPr>
              <a:t> – the first in the nation – was built on Governors Island in 1885. By the 1960's, the city was burning almost a third of its trash in its 22 municipal incinerators and 2,500 incinerators in apartment buildings. </a:t>
            </a:r>
          </a:p>
        </p:txBody>
      </p:sp>
      <p:pic>
        <p:nvPicPr>
          <p:cNvPr id="6150" name="Picture 6" descr="https://lh5.googleusercontent.com/5ggZGh-GTO9CgoJdmkXFaixt3MxKSKjqo7EdzVXRR2k3SnvXQ-LzdYWuv_TorlNaqBiew3IB7IjmGBV4XTiuxZZKiboVQC4_CQAbgt3DIDPucldP67Q4SdLpf3WB61lc744Dqq0">
            <a:extLst>
              <a:ext uri="{FF2B5EF4-FFF2-40B4-BE49-F238E27FC236}">
                <a16:creationId xmlns:a16="http://schemas.microsoft.com/office/drawing/2014/main" id="{4CCECBE4-9A65-4B50-9F3E-20BD7AD009B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245513" y="1224319"/>
            <a:ext cx="3439464" cy="4714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D9768AF-6716-4DB1-BC68-D96E707B607F}"/>
              </a:ext>
            </a:extLst>
          </p:cNvPr>
          <p:cNvSpPr/>
          <p:nvPr/>
        </p:nvSpPr>
        <p:spPr>
          <a:xfrm>
            <a:off x="269631" y="6085104"/>
            <a:ext cx="11790484" cy="923330"/>
          </a:xfrm>
          <a:prstGeom prst="rect">
            <a:avLst/>
          </a:prstGeom>
        </p:spPr>
        <p:txBody>
          <a:bodyPr wrap="square">
            <a:spAutoFit/>
          </a:bodyPr>
          <a:lstStyle/>
          <a:p>
            <a:pPr algn="r"/>
            <a:r>
              <a:rPr lang="en-US" dirty="0">
                <a:solidFill>
                  <a:schemeClr val="accent3">
                    <a:lumMod val="50000"/>
                  </a:schemeClr>
                </a:solidFill>
                <a:latin typeface="Bree Serif" panose="02000503040000020004" pitchFamily="2" charset="0"/>
              </a:rPr>
              <a:t>However, a combination of environmental problems, health concerns and operating costs made incinerators less attractive by the mid-1980’s, In 1990, the last working municipal incinerator stopped burning. </a:t>
            </a:r>
          </a:p>
          <a:p>
            <a:pPr algn="r"/>
            <a:endParaRPr lang="en-US" dirty="0">
              <a:solidFill>
                <a:schemeClr val="accent3">
                  <a:lumMod val="50000"/>
                </a:schemeClr>
              </a:solidFill>
            </a:endParaRPr>
          </a:p>
        </p:txBody>
      </p:sp>
    </p:spTree>
    <p:extLst>
      <p:ext uri="{BB962C8B-B14F-4D97-AF65-F5344CB8AC3E}">
        <p14:creationId xmlns:p14="http://schemas.microsoft.com/office/powerpoint/2010/main" val="1370392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eZZm-xu1gH4u-iiibCB-O67Oi77rHfnwebCfj_SW6oAS2ogKBo8hepzfVWe9q80mg045BsSmUSzwNoPhfGVr7WXZgXpU50gVMZ0qZldqYE0UMlB2xc-97xkyDmaphxE5HE-NgO8">
            <a:extLst>
              <a:ext uri="{FF2B5EF4-FFF2-40B4-BE49-F238E27FC236}">
                <a16:creationId xmlns:a16="http://schemas.microsoft.com/office/drawing/2014/main" id="{A41382FB-B08C-4BF4-AAB3-044EE7035E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942" y="1084423"/>
            <a:ext cx="3843272" cy="55513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970252-2479-44D9-920D-9FBF69538724}"/>
              </a:ext>
            </a:extLst>
          </p:cNvPr>
          <p:cNvSpPr/>
          <p:nvPr/>
        </p:nvSpPr>
        <p:spPr>
          <a:xfrm>
            <a:off x="592557" y="95120"/>
            <a:ext cx="10450581" cy="1138773"/>
          </a:xfrm>
          <a:prstGeom prst="rect">
            <a:avLst/>
          </a:prstGeom>
        </p:spPr>
        <p:txBody>
          <a:bodyPr wrap="square">
            <a:spAutoFit/>
          </a:bodyPr>
          <a:lstStyle/>
          <a:p>
            <a:pPr algn="r"/>
            <a:r>
              <a:rPr lang="en-US" dirty="0">
                <a:solidFill>
                  <a:schemeClr val="accent6"/>
                </a:solidFill>
                <a:latin typeface="Bree Serif" panose="02000503040000020004" pitchFamily="2" charset="0"/>
              </a:rPr>
              <a:t>Before it closed in 2001</a:t>
            </a:r>
            <a:r>
              <a:rPr lang="en-US" sz="2800" dirty="0">
                <a:solidFill>
                  <a:schemeClr val="accent6"/>
                </a:solidFill>
                <a:latin typeface="Bree Serif" panose="02000503040000020004" pitchFamily="2" charset="0"/>
              </a:rPr>
              <a:t>, Fresh Kills was the largest landfill in the world</a:t>
            </a:r>
            <a:r>
              <a:rPr lang="en-US" sz="3200" dirty="0">
                <a:solidFill>
                  <a:schemeClr val="accent6"/>
                </a:solidFill>
                <a:latin typeface="Bree Serif" panose="02000503040000020004" pitchFamily="2" charset="0"/>
              </a:rPr>
              <a:t>,</a:t>
            </a:r>
            <a:r>
              <a:rPr lang="en-US" sz="2400" dirty="0">
                <a:solidFill>
                  <a:schemeClr val="accent6"/>
                </a:solidFill>
                <a:latin typeface="Bree Serif" panose="02000503040000020004" pitchFamily="2" charset="0"/>
              </a:rPr>
              <a:t> </a:t>
            </a:r>
            <a:r>
              <a:rPr lang="en-US" dirty="0">
                <a:solidFill>
                  <a:schemeClr val="accent6"/>
                </a:solidFill>
                <a:latin typeface="Bree Serif" panose="02000503040000020004" pitchFamily="2" charset="0"/>
              </a:rPr>
              <a:t>visible from space, and is still one of the largest structures ever built in the history of humankind. It’s 2,200 acres were nearly three times of the size of Central Park. </a:t>
            </a:r>
          </a:p>
        </p:txBody>
      </p:sp>
      <p:pic>
        <p:nvPicPr>
          <p:cNvPr id="7" name="Picture 6">
            <a:extLst>
              <a:ext uri="{FF2B5EF4-FFF2-40B4-BE49-F238E27FC236}">
                <a16:creationId xmlns:a16="http://schemas.microsoft.com/office/drawing/2014/main" id="{E1D8B6DC-5BD8-4C1C-995C-ECC1D9ADCC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90443" y="105707"/>
            <a:ext cx="586858" cy="558800"/>
          </a:xfrm>
          <a:prstGeom prst="rect">
            <a:avLst/>
          </a:prstGeom>
        </p:spPr>
      </p:pic>
      <p:sp>
        <p:nvSpPr>
          <p:cNvPr id="2" name="Rectangle 1">
            <a:extLst>
              <a:ext uri="{FF2B5EF4-FFF2-40B4-BE49-F238E27FC236}">
                <a16:creationId xmlns:a16="http://schemas.microsoft.com/office/drawing/2014/main" id="{73FB0231-CE14-46E7-AD4B-8ACE6E01FF6F}"/>
              </a:ext>
            </a:extLst>
          </p:cNvPr>
          <p:cNvSpPr/>
          <p:nvPr/>
        </p:nvSpPr>
        <p:spPr>
          <a:xfrm>
            <a:off x="152942" y="5989485"/>
            <a:ext cx="3765987" cy="646331"/>
          </a:xfrm>
          <a:prstGeom prst="rect">
            <a:avLst/>
          </a:prstGeom>
        </p:spPr>
        <p:txBody>
          <a:bodyPr wrap="square">
            <a:spAutoFit/>
          </a:bodyPr>
          <a:lstStyle/>
          <a:p>
            <a:pPr algn="ctr"/>
            <a:r>
              <a:rPr lang="en-US" dirty="0">
                <a:solidFill>
                  <a:schemeClr val="bg1"/>
                </a:solidFill>
                <a:latin typeface="Bree Serif" panose="02000503040000020004" pitchFamily="2" charset="0"/>
              </a:rPr>
              <a:t>View of Fresh Kills landfill,</a:t>
            </a:r>
          </a:p>
          <a:p>
            <a:pPr algn="ctr"/>
            <a:r>
              <a:rPr lang="en-US" dirty="0">
                <a:solidFill>
                  <a:schemeClr val="bg1"/>
                </a:solidFill>
                <a:latin typeface="Bree Serif" panose="02000503040000020004" pitchFamily="2" charset="0"/>
              </a:rPr>
              <a:t>circa 1950. </a:t>
            </a:r>
            <a:endParaRPr lang="en-US" dirty="0">
              <a:solidFill>
                <a:schemeClr val="bg1"/>
              </a:solidFill>
            </a:endParaRPr>
          </a:p>
        </p:txBody>
      </p:sp>
      <p:pic>
        <p:nvPicPr>
          <p:cNvPr id="2050" name="Picture 2" descr="Image result for freshkills aerial view staten island">
            <a:extLst>
              <a:ext uri="{FF2B5EF4-FFF2-40B4-BE49-F238E27FC236}">
                <a16:creationId xmlns:a16="http://schemas.microsoft.com/office/drawing/2014/main" id="{99D13EA3-ED9C-470D-85EE-F7A5D89437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7284" y="4423994"/>
            <a:ext cx="3144715" cy="24513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EC028DD9-9075-476F-9EEA-189D02D01A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9306" y="1582355"/>
            <a:ext cx="5411555" cy="4058667"/>
          </a:xfrm>
          <a:prstGeom prst="rect">
            <a:avLst/>
          </a:prstGeom>
          <a:noFill/>
          <a:extLst>
            <a:ext uri="{909E8E84-426E-40DD-AFC4-6F175D3DCCD1}">
              <a14:hiddenFill xmlns:a14="http://schemas.microsoft.com/office/drawing/2010/main">
                <a:solidFill>
                  <a:srgbClr val="FFFFFF"/>
                </a:solidFill>
              </a14:hiddenFill>
            </a:ext>
          </a:extLst>
        </p:spPr>
      </p:pic>
      <p:sp>
        <p:nvSpPr>
          <p:cNvPr id="3" name="Arc 2">
            <a:extLst>
              <a:ext uri="{FF2B5EF4-FFF2-40B4-BE49-F238E27FC236}">
                <a16:creationId xmlns:a16="http://schemas.microsoft.com/office/drawing/2014/main" id="{8652B72C-ABF8-475C-B74D-080C7D9720D3}"/>
              </a:ext>
            </a:extLst>
          </p:cNvPr>
          <p:cNvSpPr/>
          <p:nvPr/>
        </p:nvSpPr>
        <p:spPr>
          <a:xfrm>
            <a:off x="11043138" y="5249008"/>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row: Right 10">
            <a:extLst>
              <a:ext uri="{FF2B5EF4-FFF2-40B4-BE49-F238E27FC236}">
                <a16:creationId xmlns:a16="http://schemas.microsoft.com/office/drawing/2014/main" id="{D42D78EE-D972-473F-86A1-73E6E6626BD4}"/>
              </a:ext>
            </a:extLst>
          </p:cNvPr>
          <p:cNvSpPr/>
          <p:nvPr/>
        </p:nvSpPr>
        <p:spPr>
          <a:xfrm rot="2621997">
            <a:off x="8651953" y="5015923"/>
            <a:ext cx="1189678" cy="58928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916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7" name="Shape 697"/>
          <p:cNvSpPr/>
          <p:nvPr/>
        </p:nvSpPr>
        <p:spPr>
          <a:xfrm>
            <a:off x="1524000" y="5448300"/>
            <a:ext cx="9144000" cy="114300"/>
          </a:xfrm>
          <a:prstGeom prst="rect">
            <a:avLst/>
          </a:prstGeom>
          <a:solidFill>
            <a:srgbClr val="E57200"/>
          </a:solidFill>
          <a:ln>
            <a:noFill/>
          </a:ln>
        </p:spPr>
        <p:txBody>
          <a:bodyPr spcFirstLastPara="1" wrap="square" lIns="91425" tIns="45700" rIns="91425" bIns="45700" anchor="ctr" anchorCtr="0">
            <a:noAutofit/>
          </a:bodyPr>
          <a:lstStyle/>
          <a:p>
            <a:pPr algn="ctr">
              <a:buClr>
                <a:schemeClr val="lt1"/>
              </a:buClr>
              <a:buSzPts val="1800"/>
            </a:pPr>
            <a:endParaRPr>
              <a:solidFill>
                <a:srgbClr val="FFFFFF"/>
              </a:solidFill>
              <a:latin typeface="Arial"/>
              <a:ea typeface="Arial"/>
              <a:cs typeface="Arial"/>
              <a:sym typeface="Arial"/>
            </a:endParaRPr>
          </a:p>
        </p:txBody>
      </p:sp>
      <p:pic>
        <p:nvPicPr>
          <p:cNvPr id="698" name="Shape 698"/>
          <p:cNvPicPr preferRelativeResize="0"/>
          <p:nvPr/>
        </p:nvPicPr>
        <p:blipFill rotWithShape="1">
          <a:blip r:embed="rId3">
            <a:alphaModFix/>
          </a:blip>
          <a:srcRect/>
          <a:stretch/>
        </p:blipFill>
        <p:spPr>
          <a:xfrm>
            <a:off x="1354182" y="0"/>
            <a:ext cx="9313818"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F6959D-916E-47D0-8BA0-DEACEC1151FE}"/>
              </a:ext>
            </a:extLst>
          </p:cNvPr>
          <p:cNvPicPr>
            <a:picLocks noChangeAspect="1"/>
          </p:cNvPicPr>
          <p:nvPr/>
        </p:nvPicPr>
        <p:blipFill>
          <a:blip r:embed="rId3"/>
          <a:stretch>
            <a:fillRect/>
          </a:stretch>
        </p:blipFill>
        <p:spPr>
          <a:xfrm>
            <a:off x="2147887" y="457200"/>
            <a:ext cx="7896225" cy="5943600"/>
          </a:xfrm>
          <a:prstGeom prst="rect">
            <a:avLst/>
          </a:prstGeom>
        </p:spPr>
      </p:pic>
    </p:spTree>
    <p:extLst>
      <p:ext uri="{BB962C8B-B14F-4D97-AF65-F5344CB8AC3E}">
        <p14:creationId xmlns:p14="http://schemas.microsoft.com/office/powerpoint/2010/main" val="1077863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Shape 6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38800" y="5816238"/>
            <a:ext cx="5029200" cy="1041763"/>
          </a:xfrm>
          <a:prstGeom prst="rect">
            <a:avLst/>
          </a:prstGeom>
          <a:noFill/>
          <a:ln>
            <a:noFill/>
          </a:ln>
        </p:spPr>
      </p:pic>
      <p:pic>
        <p:nvPicPr>
          <p:cNvPr id="617" name="Shape 6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10926" y="0"/>
            <a:ext cx="7557074" cy="6858000"/>
          </a:xfrm>
          <a:prstGeom prst="rect">
            <a:avLst/>
          </a:prstGeom>
          <a:noFill/>
          <a:ln>
            <a:noFill/>
          </a:ln>
        </p:spPr>
      </p:pic>
      <p:pic>
        <p:nvPicPr>
          <p:cNvPr id="618" name="Shape 61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524000" y="1"/>
            <a:ext cx="5791200" cy="21811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3.googleusercontent.com/52qGvdPho2F5LzD6xTQRglF8Dpk-evrRaf_zKxHVg7YiqXS7RPkY830yVQ4sy3EQWvw1pr50O-eOXy4ToVy9gyjZpgIjnnE8mFkRc4_oBL6t0aFPqs--hB3g6-IarAzYGmLwqqE">
            <a:extLst>
              <a:ext uri="{FF2B5EF4-FFF2-40B4-BE49-F238E27FC236}">
                <a16:creationId xmlns:a16="http://schemas.microsoft.com/office/drawing/2014/main" id="{EB48CE92-64BE-44B7-A2AF-5219A3A8D23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54017" y="0"/>
            <a:ext cx="11327958"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C9575BD-D761-4F08-9B17-544F646506B6}"/>
              </a:ext>
            </a:extLst>
          </p:cNvPr>
          <p:cNvSpPr/>
          <p:nvPr/>
        </p:nvSpPr>
        <p:spPr>
          <a:xfrm>
            <a:off x="1016594" y="814149"/>
            <a:ext cx="4883044" cy="1569660"/>
          </a:xfrm>
          <a:prstGeom prst="rect">
            <a:avLst/>
          </a:prstGeom>
        </p:spPr>
        <p:txBody>
          <a:bodyPr wrap="square">
            <a:spAutoFit/>
          </a:bodyPr>
          <a:lstStyle/>
          <a:p>
            <a:r>
              <a:rPr lang="en-US" sz="3200" dirty="0">
                <a:solidFill>
                  <a:srgbClr val="333333"/>
                </a:solidFill>
                <a:latin typeface="Bree Serif" panose="02000503040000020004" pitchFamily="2" charset="0"/>
              </a:rPr>
              <a:t>20 percent of the larger NYC metropolitan region is built on landfill.</a:t>
            </a:r>
            <a:endParaRPr lang="en-US" sz="2000" dirty="0">
              <a:latin typeface="Bree Serif" panose="02000503040000020004" pitchFamily="2" charset="0"/>
            </a:endParaRPr>
          </a:p>
        </p:txBody>
      </p:sp>
      <p:pic>
        <p:nvPicPr>
          <p:cNvPr id="9" name="Picture 8">
            <a:extLst>
              <a:ext uri="{FF2B5EF4-FFF2-40B4-BE49-F238E27FC236}">
                <a16:creationId xmlns:a16="http://schemas.microsoft.com/office/drawing/2014/main" id="{3535C6A1-CD23-4C93-A718-22BE3C6497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181907"/>
            <a:ext cx="586858" cy="558800"/>
          </a:xfrm>
          <a:prstGeom prst="rect">
            <a:avLst/>
          </a:prstGeom>
        </p:spPr>
      </p:pic>
    </p:spTree>
    <p:extLst>
      <p:ext uri="{BB962C8B-B14F-4D97-AF65-F5344CB8AC3E}">
        <p14:creationId xmlns:p14="http://schemas.microsoft.com/office/powerpoint/2010/main" val="1224076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Shape 6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38800" y="5816238"/>
            <a:ext cx="5029200" cy="1041763"/>
          </a:xfrm>
          <a:prstGeom prst="rect">
            <a:avLst/>
          </a:prstGeom>
          <a:noFill/>
          <a:ln>
            <a:noFill/>
          </a:ln>
        </p:spPr>
      </p:pic>
      <p:pic>
        <p:nvPicPr>
          <p:cNvPr id="682" name="Shape 682"/>
          <p:cNvPicPr preferRelativeResize="0"/>
          <p:nvPr/>
        </p:nvPicPr>
        <p:blipFill rotWithShape="1">
          <a:blip r:embed="rId4">
            <a:alphaModFix/>
          </a:blip>
          <a:srcRect/>
          <a:stretch/>
        </p:blipFill>
        <p:spPr>
          <a:xfrm>
            <a:off x="2495550" y="628650"/>
            <a:ext cx="8172450" cy="6229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50EADA-22E2-4B4C-9E02-D0967E0063D3}"/>
              </a:ext>
            </a:extLst>
          </p:cNvPr>
          <p:cNvPicPr>
            <a:picLocks noChangeAspect="1"/>
          </p:cNvPicPr>
          <p:nvPr/>
        </p:nvPicPr>
        <p:blipFill>
          <a:blip r:embed="rId3"/>
          <a:stretch>
            <a:fillRect/>
          </a:stretch>
        </p:blipFill>
        <p:spPr>
          <a:xfrm>
            <a:off x="2100262" y="385762"/>
            <a:ext cx="7991475" cy="6086475"/>
          </a:xfrm>
          <a:prstGeom prst="rect">
            <a:avLst/>
          </a:prstGeom>
        </p:spPr>
      </p:pic>
    </p:spTree>
    <p:extLst>
      <p:ext uri="{BB962C8B-B14F-4D97-AF65-F5344CB8AC3E}">
        <p14:creationId xmlns:p14="http://schemas.microsoft.com/office/powerpoint/2010/main" val="348753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50439-16DA-487C-AF43-923CB65CD87E}"/>
              </a:ext>
            </a:extLst>
          </p:cNvPr>
          <p:cNvPicPr>
            <a:picLocks noChangeAspect="1"/>
          </p:cNvPicPr>
          <p:nvPr/>
        </p:nvPicPr>
        <p:blipFill>
          <a:blip r:embed="rId3"/>
          <a:stretch>
            <a:fillRect/>
          </a:stretch>
        </p:blipFill>
        <p:spPr>
          <a:xfrm>
            <a:off x="2052637" y="333375"/>
            <a:ext cx="8086725" cy="6191250"/>
          </a:xfrm>
          <a:prstGeom prst="rect">
            <a:avLst/>
          </a:prstGeom>
        </p:spPr>
      </p:pic>
    </p:spTree>
    <p:extLst>
      <p:ext uri="{BB962C8B-B14F-4D97-AF65-F5344CB8AC3E}">
        <p14:creationId xmlns:p14="http://schemas.microsoft.com/office/powerpoint/2010/main" val="3235634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46653-C253-4933-8B73-CCF5C4D37B80}"/>
              </a:ext>
            </a:extLst>
          </p:cNvPr>
          <p:cNvPicPr>
            <a:picLocks noChangeAspect="1"/>
          </p:cNvPicPr>
          <p:nvPr/>
        </p:nvPicPr>
        <p:blipFill>
          <a:blip r:embed="rId3"/>
          <a:stretch>
            <a:fillRect/>
          </a:stretch>
        </p:blipFill>
        <p:spPr>
          <a:xfrm>
            <a:off x="2100262" y="385762"/>
            <a:ext cx="7991475" cy="6086475"/>
          </a:xfrm>
          <a:prstGeom prst="rect">
            <a:avLst/>
          </a:prstGeom>
        </p:spPr>
      </p:pic>
    </p:spTree>
    <p:extLst>
      <p:ext uri="{BB962C8B-B14F-4D97-AF65-F5344CB8AC3E}">
        <p14:creationId xmlns:p14="http://schemas.microsoft.com/office/powerpoint/2010/main" val="3118963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712</Words>
  <Application>Microsoft Office PowerPoint</Application>
  <PresentationFormat>Widescreen</PresentationFormat>
  <Paragraphs>84</Paragraphs>
  <Slides>62</Slides>
  <Notes>55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Bree Serif</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Feinberg</dc:creator>
  <cp:lastModifiedBy>Katharine Wimsatt</cp:lastModifiedBy>
  <cp:revision>6</cp:revision>
  <dcterms:created xsi:type="dcterms:W3CDTF">2018-10-16T20:20:05Z</dcterms:created>
  <dcterms:modified xsi:type="dcterms:W3CDTF">2018-11-06T17:55:02Z</dcterms:modified>
</cp:coreProperties>
</file>